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73" r:id="rId2"/>
    <p:sldId id="285" r:id="rId3"/>
    <p:sldId id="284" r:id="rId4"/>
    <p:sldId id="291" r:id="rId5"/>
    <p:sldId id="286" r:id="rId6"/>
    <p:sldId id="287" r:id="rId7"/>
    <p:sldId id="288" r:id="rId8"/>
    <p:sldId id="289" r:id="rId9"/>
    <p:sldId id="290" r:id="rId10"/>
    <p:sldId id="292" r:id="rId11"/>
    <p:sldId id="293" r:id="rId12"/>
    <p:sldId id="283" r:id="rId13"/>
    <p:sldId id="28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FA6A318A-5F0D-4325-9812-EFD4533EE04E}">
          <p14:sldIdLst>
            <p14:sldId id="273"/>
            <p14:sldId id="285"/>
            <p14:sldId id="284"/>
            <p14:sldId id="291"/>
            <p14:sldId id="286"/>
            <p14:sldId id="287"/>
            <p14:sldId id="288"/>
            <p14:sldId id="289"/>
            <p14:sldId id="290"/>
            <p14:sldId id="292"/>
            <p14:sldId id="293"/>
          </p14:sldIdLst>
        </p14:section>
        <p14:section name="Untitled Section" id="{FAF749F0-184E-429D-AFB9-A3D5292ED059}">
          <p14:sldIdLst>
            <p14:sldId id="283"/>
            <p14:sldId id="28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8016"/>
    <a:srgbClr val="6D6D29"/>
    <a:srgbClr val="6D1F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16" autoAdjust="0"/>
    <p:restoredTop sz="81838" autoAdjust="0"/>
  </p:normalViewPr>
  <p:slideViewPr>
    <p:cSldViewPr>
      <p:cViewPr varScale="1">
        <p:scale>
          <a:sx n="94" d="100"/>
          <a:sy n="94" d="100"/>
        </p:scale>
        <p:origin x="2160" y="66"/>
      </p:cViewPr>
      <p:guideLst>
        <p:guide orient="horz" pos="2160"/>
        <p:guide pos="2880"/>
      </p:guideLst>
    </p:cSldViewPr>
  </p:slideViewPr>
  <p:outlineViewPr>
    <p:cViewPr>
      <p:scale>
        <a:sx n="33" d="100"/>
        <a:sy n="33" d="100"/>
      </p:scale>
      <p:origin x="0" y="6306"/>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78" d="100"/>
          <a:sy n="78" d="100"/>
        </p:scale>
        <p:origin x="-2640"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110A4B-CB44-4C9E-B548-37C6437F7229}" type="datetimeFigureOut">
              <a:rPr lang="en-US" smtClean="0"/>
              <a:pPr/>
              <a:t>7/21/2020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FFDE13-F6DC-4C91-8C9D-84034319B72E}" type="slidenum">
              <a:rPr lang="en-US" smtClean="0"/>
              <a:pPr/>
              <a:t>‹#›</a:t>
            </a:fld>
            <a:endParaRPr lang="en-US" dirty="0"/>
          </a:p>
        </p:txBody>
      </p:sp>
    </p:spTree>
    <p:extLst>
      <p:ext uri="{BB962C8B-B14F-4D97-AF65-F5344CB8AC3E}">
        <p14:creationId xmlns:p14="http://schemas.microsoft.com/office/powerpoint/2010/main" val="5393317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66612">
              <a:defRPr/>
            </a:pPr>
            <a:r>
              <a:rPr lang="en-US" dirty="0"/>
              <a:t>Mark</a:t>
            </a:r>
            <a:r>
              <a:rPr lang="en-US" baseline="0" dirty="0"/>
              <a:t> is available to teach this class to your unit (NCO Professional Development Training) in person. The full version of the class includes additional information including references and case studies. For additional information, write Mark@AskTOP.net</a:t>
            </a:r>
            <a:endParaRPr lang="en-US" dirty="0"/>
          </a:p>
        </p:txBody>
      </p:sp>
      <p:sp>
        <p:nvSpPr>
          <p:cNvPr id="4" name="Slide Number Placeholder 3"/>
          <p:cNvSpPr>
            <a:spLocks noGrp="1"/>
          </p:cNvSpPr>
          <p:nvPr>
            <p:ph type="sldNum" sz="quarter" idx="10"/>
          </p:nvPr>
        </p:nvSpPr>
        <p:spPr/>
        <p:txBody>
          <a:bodyPr/>
          <a:lstStyle/>
          <a:p>
            <a:fld id="{B7FFDE13-F6DC-4C91-8C9D-84034319B72E}" type="slidenum">
              <a:rPr lang="en-US" smtClean="0"/>
              <a:pPr/>
              <a:t>1</a:t>
            </a:fld>
            <a:endParaRPr lang="en-US" dirty="0"/>
          </a:p>
        </p:txBody>
      </p:sp>
    </p:spTree>
    <p:extLst>
      <p:ext uri="{BB962C8B-B14F-4D97-AF65-F5344CB8AC3E}">
        <p14:creationId xmlns:p14="http://schemas.microsoft.com/office/powerpoint/2010/main" val="9801170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Mark</a:t>
            </a:r>
            <a:r>
              <a:rPr lang="en-US" baseline="0" dirty="0"/>
              <a:t> is available to teach this class to your unit (NCO Professional Development Training) in person. The full version of the class includes additional information including references and case studies. For additional information, write Mark@AskTOP.net</a:t>
            </a:r>
            <a:endParaRPr lang="en-US" dirty="0"/>
          </a:p>
          <a:p>
            <a:endParaRPr lang="en-US" dirty="0"/>
          </a:p>
        </p:txBody>
      </p:sp>
      <p:sp>
        <p:nvSpPr>
          <p:cNvPr id="4" name="Slide Number Placeholder 3"/>
          <p:cNvSpPr>
            <a:spLocks noGrp="1"/>
          </p:cNvSpPr>
          <p:nvPr>
            <p:ph type="sldNum" sz="quarter" idx="10"/>
          </p:nvPr>
        </p:nvSpPr>
        <p:spPr/>
        <p:txBody>
          <a:bodyPr/>
          <a:lstStyle/>
          <a:p>
            <a:fld id="{B7FFDE13-F6DC-4C91-8C9D-84034319B72E}" type="slidenum">
              <a:rPr lang="en-US" smtClean="0"/>
              <a:pPr/>
              <a:t>11</a:t>
            </a:fld>
            <a:endParaRPr lang="en-US" dirty="0"/>
          </a:p>
        </p:txBody>
      </p:sp>
    </p:spTree>
    <p:extLst>
      <p:ext uri="{BB962C8B-B14F-4D97-AF65-F5344CB8AC3E}">
        <p14:creationId xmlns:p14="http://schemas.microsoft.com/office/powerpoint/2010/main" val="36812980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Mark</a:t>
            </a:r>
            <a:r>
              <a:rPr lang="en-US" baseline="0" dirty="0"/>
              <a:t> is available to teach this class to your unit (NCO Professional Development Training) in person. The full version of the class includes additional information including references and case studies. For additional information, write Mark@AskTOP.net</a:t>
            </a:r>
            <a:endParaRPr lang="en-US" dirty="0"/>
          </a:p>
        </p:txBody>
      </p:sp>
      <p:sp>
        <p:nvSpPr>
          <p:cNvPr id="4" name="Slide Number Placeholder 3"/>
          <p:cNvSpPr>
            <a:spLocks noGrp="1"/>
          </p:cNvSpPr>
          <p:nvPr>
            <p:ph type="sldNum" sz="quarter" idx="10"/>
          </p:nvPr>
        </p:nvSpPr>
        <p:spPr/>
        <p:txBody>
          <a:bodyPr/>
          <a:lstStyle/>
          <a:p>
            <a:fld id="{B7FFDE13-F6DC-4C91-8C9D-84034319B72E}" type="slidenum">
              <a:rPr lang="en-US" smtClean="0"/>
              <a:pPr/>
              <a:t>12</a:t>
            </a:fld>
            <a:endParaRPr lang="en-US" dirty="0"/>
          </a:p>
        </p:txBody>
      </p:sp>
    </p:spTree>
    <p:extLst>
      <p:ext uri="{BB962C8B-B14F-4D97-AF65-F5344CB8AC3E}">
        <p14:creationId xmlns:p14="http://schemas.microsoft.com/office/powerpoint/2010/main" val="24045921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Mark</a:t>
            </a:r>
            <a:r>
              <a:rPr lang="en-US" baseline="0" dirty="0"/>
              <a:t> is available to teach this class to your unit (NCO Professional Development Training) in person. The full version of the class includes additional information including references and case studies. For additional information, write Mark@AskTOP.net</a:t>
            </a:r>
            <a:endParaRPr lang="en-US" dirty="0"/>
          </a:p>
          <a:p>
            <a:endParaRPr lang="en-US" dirty="0"/>
          </a:p>
        </p:txBody>
      </p:sp>
      <p:sp>
        <p:nvSpPr>
          <p:cNvPr id="4" name="Slide Number Placeholder 3"/>
          <p:cNvSpPr>
            <a:spLocks noGrp="1"/>
          </p:cNvSpPr>
          <p:nvPr>
            <p:ph type="sldNum" sz="quarter" idx="10"/>
          </p:nvPr>
        </p:nvSpPr>
        <p:spPr/>
        <p:txBody>
          <a:bodyPr/>
          <a:lstStyle/>
          <a:p>
            <a:fld id="{B7FFDE13-F6DC-4C91-8C9D-84034319B72E}" type="slidenum">
              <a:rPr lang="en-US" smtClean="0"/>
              <a:pPr/>
              <a:t>13</a:t>
            </a:fld>
            <a:endParaRPr lang="en-US" dirty="0"/>
          </a:p>
        </p:txBody>
      </p:sp>
    </p:spTree>
    <p:extLst>
      <p:ext uri="{BB962C8B-B14F-4D97-AF65-F5344CB8AC3E}">
        <p14:creationId xmlns:p14="http://schemas.microsoft.com/office/powerpoint/2010/main" val="25443125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Mark</a:t>
            </a:r>
            <a:r>
              <a:rPr lang="en-US" baseline="0" dirty="0"/>
              <a:t> is available to teach this class to your unit (NCO Professional Development Training) in person. The full version of the class includes additional information including references and case studies. For additional information, write Mark@AskTOP.net</a:t>
            </a:r>
            <a:endParaRPr lang="en-US" dirty="0"/>
          </a:p>
          <a:p>
            <a:endParaRPr lang="en-US" dirty="0"/>
          </a:p>
        </p:txBody>
      </p:sp>
      <p:sp>
        <p:nvSpPr>
          <p:cNvPr id="4" name="Slide Number Placeholder 3"/>
          <p:cNvSpPr>
            <a:spLocks noGrp="1"/>
          </p:cNvSpPr>
          <p:nvPr>
            <p:ph type="sldNum" sz="quarter" idx="10"/>
          </p:nvPr>
        </p:nvSpPr>
        <p:spPr/>
        <p:txBody>
          <a:bodyPr/>
          <a:lstStyle/>
          <a:p>
            <a:fld id="{B7FFDE13-F6DC-4C91-8C9D-84034319B72E}" type="slidenum">
              <a:rPr lang="en-US" smtClean="0"/>
              <a:pPr/>
              <a:t>2</a:t>
            </a:fld>
            <a:endParaRPr lang="en-US" dirty="0"/>
          </a:p>
        </p:txBody>
      </p:sp>
    </p:spTree>
    <p:extLst>
      <p:ext uri="{BB962C8B-B14F-4D97-AF65-F5344CB8AC3E}">
        <p14:creationId xmlns:p14="http://schemas.microsoft.com/office/powerpoint/2010/main" val="18640904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Mark</a:t>
            </a:r>
            <a:r>
              <a:rPr lang="en-US" baseline="0" dirty="0"/>
              <a:t> is available to teach this class to your unit (NCO Professional Development Training) in person. The full version of the class includes additional information including references and case studies. For additional information, write Mark@AskTOP.net</a:t>
            </a:r>
            <a:endParaRPr lang="en-US" dirty="0"/>
          </a:p>
          <a:p>
            <a:endParaRPr lang="en-US" dirty="0"/>
          </a:p>
        </p:txBody>
      </p:sp>
      <p:sp>
        <p:nvSpPr>
          <p:cNvPr id="4" name="Slide Number Placeholder 3"/>
          <p:cNvSpPr>
            <a:spLocks noGrp="1"/>
          </p:cNvSpPr>
          <p:nvPr>
            <p:ph type="sldNum" sz="quarter" idx="10"/>
          </p:nvPr>
        </p:nvSpPr>
        <p:spPr/>
        <p:txBody>
          <a:bodyPr/>
          <a:lstStyle/>
          <a:p>
            <a:fld id="{B7FFDE13-F6DC-4C91-8C9D-84034319B72E}" type="slidenum">
              <a:rPr lang="en-US" smtClean="0"/>
              <a:pPr/>
              <a:t>3</a:t>
            </a:fld>
            <a:endParaRPr lang="en-US" dirty="0"/>
          </a:p>
        </p:txBody>
      </p:sp>
    </p:spTree>
    <p:extLst>
      <p:ext uri="{BB962C8B-B14F-4D97-AF65-F5344CB8AC3E}">
        <p14:creationId xmlns:p14="http://schemas.microsoft.com/office/powerpoint/2010/main" val="12819092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Mark</a:t>
            </a:r>
            <a:r>
              <a:rPr lang="en-US" baseline="0" dirty="0"/>
              <a:t> is available to teach this class to your unit (NCO Professional Development Training) in person. The full version of the class includes additional information including references and case studies. For additional information, write Mark@AskTOP.net</a:t>
            </a:r>
            <a:endParaRPr lang="en-US" dirty="0"/>
          </a:p>
          <a:p>
            <a:endParaRPr lang="en-US" dirty="0"/>
          </a:p>
        </p:txBody>
      </p:sp>
      <p:sp>
        <p:nvSpPr>
          <p:cNvPr id="4" name="Slide Number Placeholder 3"/>
          <p:cNvSpPr>
            <a:spLocks noGrp="1"/>
          </p:cNvSpPr>
          <p:nvPr>
            <p:ph type="sldNum" sz="quarter" idx="10"/>
          </p:nvPr>
        </p:nvSpPr>
        <p:spPr/>
        <p:txBody>
          <a:bodyPr/>
          <a:lstStyle/>
          <a:p>
            <a:fld id="{B7FFDE13-F6DC-4C91-8C9D-84034319B72E}" type="slidenum">
              <a:rPr lang="en-US" smtClean="0"/>
              <a:pPr/>
              <a:t>5</a:t>
            </a:fld>
            <a:endParaRPr lang="en-US" dirty="0"/>
          </a:p>
        </p:txBody>
      </p:sp>
    </p:spTree>
    <p:extLst>
      <p:ext uri="{BB962C8B-B14F-4D97-AF65-F5344CB8AC3E}">
        <p14:creationId xmlns:p14="http://schemas.microsoft.com/office/powerpoint/2010/main" val="29901638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Mark</a:t>
            </a:r>
            <a:r>
              <a:rPr lang="en-US" baseline="0" dirty="0"/>
              <a:t> is available to teach this class to your unit (NCO Professional Development Training) in person. The full version of the class includes additional information including references and case studies. For additional information, write Mark@AskTOP.net</a:t>
            </a:r>
            <a:endParaRPr lang="en-US" dirty="0"/>
          </a:p>
          <a:p>
            <a:endParaRPr lang="en-US" dirty="0"/>
          </a:p>
        </p:txBody>
      </p:sp>
      <p:sp>
        <p:nvSpPr>
          <p:cNvPr id="4" name="Slide Number Placeholder 3"/>
          <p:cNvSpPr>
            <a:spLocks noGrp="1"/>
          </p:cNvSpPr>
          <p:nvPr>
            <p:ph type="sldNum" sz="quarter" idx="10"/>
          </p:nvPr>
        </p:nvSpPr>
        <p:spPr/>
        <p:txBody>
          <a:bodyPr/>
          <a:lstStyle/>
          <a:p>
            <a:fld id="{B7FFDE13-F6DC-4C91-8C9D-84034319B72E}" type="slidenum">
              <a:rPr lang="en-US" smtClean="0"/>
              <a:pPr/>
              <a:t>6</a:t>
            </a:fld>
            <a:endParaRPr lang="en-US" dirty="0"/>
          </a:p>
        </p:txBody>
      </p:sp>
    </p:spTree>
    <p:extLst>
      <p:ext uri="{BB962C8B-B14F-4D97-AF65-F5344CB8AC3E}">
        <p14:creationId xmlns:p14="http://schemas.microsoft.com/office/powerpoint/2010/main" val="15160972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Mark</a:t>
            </a:r>
            <a:r>
              <a:rPr lang="en-US" baseline="0" dirty="0"/>
              <a:t> is available to teach this class to your unit (NCO Professional Development Training) in person. The full version of the class includes additional information including references and case studies. For additional information, write Mark@AskTOP.net</a:t>
            </a:r>
            <a:endParaRPr lang="en-US" dirty="0"/>
          </a:p>
          <a:p>
            <a:endParaRPr lang="en-US" dirty="0"/>
          </a:p>
        </p:txBody>
      </p:sp>
      <p:sp>
        <p:nvSpPr>
          <p:cNvPr id="4" name="Slide Number Placeholder 3"/>
          <p:cNvSpPr>
            <a:spLocks noGrp="1"/>
          </p:cNvSpPr>
          <p:nvPr>
            <p:ph type="sldNum" sz="quarter" idx="10"/>
          </p:nvPr>
        </p:nvSpPr>
        <p:spPr/>
        <p:txBody>
          <a:bodyPr/>
          <a:lstStyle/>
          <a:p>
            <a:fld id="{B7FFDE13-F6DC-4C91-8C9D-84034319B72E}" type="slidenum">
              <a:rPr lang="en-US" smtClean="0"/>
              <a:pPr/>
              <a:t>7</a:t>
            </a:fld>
            <a:endParaRPr lang="en-US" dirty="0"/>
          </a:p>
        </p:txBody>
      </p:sp>
    </p:spTree>
    <p:extLst>
      <p:ext uri="{BB962C8B-B14F-4D97-AF65-F5344CB8AC3E}">
        <p14:creationId xmlns:p14="http://schemas.microsoft.com/office/powerpoint/2010/main" val="37917371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Mark</a:t>
            </a:r>
            <a:r>
              <a:rPr lang="en-US" baseline="0" dirty="0"/>
              <a:t> is available to teach this class to your unit (NCO Professional Development Training) in person. The full version of the class includes additional information including references and case studies. For additional information, write Mark@AskTOP.net</a:t>
            </a:r>
            <a:endParaRPr lang="en-US" dirty="0"/>
          </a:p>
          <a:p>
            <a:endParaRPr lang="en-US" dirty="0"/>
          </a:p>
        </p:txBody>
      </p:sp>
      <p:sp>
        <p:nvSpPr>
          <p:cNvPr id="4" name="Slide Number Placeholder 3"/>
          <p:cNvSpPr>
            <a:spLocks noGrp="1"/>
          </p:cNvSpPr>
          <p:nvPr>
            <p:ph type="sldNum" sz="quarter" idx="10"/>
          </p:nvPr>
        </p:nvSpPr>
        <p:spPr/>
        <p:txBody>
          <a:bodyPr/>
          <a:lstStyle/>
          <a:p>
            <a:fld id="{B7FFDE13-F6DC-4C91-8C9D-84034319B72E}" type="slidenum">
              <a:rPr lang="en-US" smtClean="0"/>
              <a:pPr/>
              <a:t>8</a:t>
            </a:fld>
            <a:endParaRPr lang="en-US" dirty="0"/>
          </a:p>
        </p:txBody>
      </p:sp>
    </p:spTree>
    <p:extLst>
      <p:ext uri="{BB962C8B-B14F-4D97-AF65-F5344CB8AC3E}">
        <p14:creationId xmlns:p14="http://schemas.microsoft.com/office/powerpoint/2010/main" val="39547468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Mark</a:t>
            </a:r>
            <a:r>
              <a:rPr lang="en-US" baseline="0" dirty="0"/>
              <a:t> is available to teach this class to your unit (NCO Professional Development Training) in person. The full version of the class includes additional information including references and case studies. For additional information, write Mark@AskTOP.net</a:t>
            </a:r>
            <a:endParaRPr lang="en-US" dirty="0"/>
          </a:p>
          <a:p>
            <a:endParaRPr lang="en-US" dirty="0"/>
          </a:p>
        </p:txBody>
      </p:sp>
      <p:sp>
        <p:nvSpPr>
          <p:cNvPr id="4" name="Slide Number Placeholder 3"/>
          <p:cNvSpPr>
            <a:spLocks noGrp="1"/>
          </p:cNvSpPr>
          <p:nvPr>
            <p:ph type="sldNum" sz="quarter" idx="10"/>
          </p:nvPr>
        </p:nvSpPr>
        <p:spPr/>
        <p:txBody>
          <a:bodyPr/>
          <a:lstStyle/>
          <a:p>
            <a:fld id="{B7FFDE13-F6DC-4C91-8C9D-84034319B72E}" type="slidenum">
              <a:rPr lang="en-US" smtClean="0"/>
              <a:pPr/>
              <a:t>9</a:t>
            </a:fld>
            <a:endParaRPr lang="en-US" dirty="0"/>
          </a:p>
        </p:txBody>
      </p:sp>
    </p:spTree>
    <p:extLst>
      <p:ext uri="{BB962C8B-B14F-4D97-AF65-F5344CB8AC3E}">
        <p14:creationId xmlns:p14="http://schemas.microsoft.com/office/powerpoint/2010/main" val="38011986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Mark</a:t>
            </a:r>
            <a:r>
              <a:rPr lang="en-US" baseline="0" dirty="0"/>
              <a:t> is available to teach this class to your unit (NCO Professional Development Training) in person. The full version of the class includes additional information including references and case studies. For additional information, write Mark@AskTOP.net</a:t>
            </a:r>
            <a:endParaRPr lang="en-US" dirty="0"/>
          </a:p>
          <a:p>
            <a:endParaRPr lang="en-US" dirty="0"/>
          </a:p>
        </p:txBody>
      </p:sp>
      <p:sp>
        <p:nvSpPr>
          <p:cNvPr id="4" name="Slide Number Placeholder 3"/>
          <p:cNvSpPr>
            <a:spLocks noGrp="1"/>
          </p:cNvSpPr>
          <p:nvPr>
            <p:ph type="sldNum" sz="quarter" idx="10"/>
          </p:nvPr>
        </p:nvSpPr>
        <p:spPr/>
        <p:txBody>
          <a:bodyPr/>
          <a:lstStyle/>
          <a:p>
            <a:fld id="{B7FFDE13-F6DC-4C91-8C9D-84034319B72E}" type="slidenum">
              <a:rPr lang="en-US" smtClean="0"/>
              <a:pPr/>
              <a:t>10</a:t>
            </a:fld>
            <a:endParaRPr lang="en-US" dirty="0"/>
          </a:p>
        </p:txBody>
      </p:sp>
    </p:spTree>
    <p:extLst>
      <p:ext uri="{BB962C8B-B14F-4D97-AF65-F5344CB8AC3E}">
        <p14:creationId xmlns:p14="http://schemas.microsoft.com/office/powerpoint/2010/main" val="1535930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1911378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03593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305507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gradFill>
                  <a:gsLst>
                    <a:gs pos="1250">
                      <a:schemeClr val="tx1"/>
                    </a:gs>
                    <a:gs pos="40000">
                      <a:srgbClr val="7D8016"/>
                    </a:gs>
                    <a:gs pos="100000">
                      <a:srgbClr val="A8A85D"/>
                    </a:gs>
                    <a:gs pos="82000">
                      <a:srgbClr val="D6D6B2">
                        <a:lumMod val="63000"/>
                        <a:lumOff val="37000"/>
                      </a:srgbClr>
                    </a:gs>
                  </a:gsLst>
                  <a:lin ang="16200000" scaled="1"/>
                </a:gradFill>
                <a:effectLst>
                  <a:innerShdw blurRad="63500" dist="50800" dir="8100000">
                    <a:prstClr val="black">
                      <a:alpha val="50000"/>
                    </a:prstClr>
                  </a:innerShdw>
                  <a:reflection stA="37000" endPos="25000" dir="5400000" sy="-100000" algn="bl" rotWithShape="0"/>
                </a:effectLst>
              </a:defRPr>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4229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a:xfrm>
            <a:off x="457200" y="274638"/>
            <a:ext cx="8229600" cy="1143000"/>
          </a:xfrm>
        </p:spPr>
        <p:txBody>
          <a:bodyPr/>
          <a:lstStyle/>
          <a:p>
            <a:r>
              <a:rPr lang="en-US"/>
              <a:t>Click to edit Master title style</a:t>
            </a:r>
          </a:p>
        </p:txBody>
      </p:sp>
    </p:spTree>
    <p:extLst>
      <p:ext uri="{BB962C8B-B14F-4D97-AF65-F5344CB8AC3E}">
        <p14:creationId xmlns:p14="http://schemas.microsoft.com/office/powerpoint/2010/main" val="2118725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Title 3"/>
          <p:cNvSpPr>
            <a:spLocks noGrp="1"/>
          </p:cNvSpPr>
          <p:nvPr>
            <p:ph type="title"/>
          </p:nvPr>
        </p:nvSpPr>
        <p:spPr>
          <a:xfrm>
            <a:off x="722312" y="4495800"/>
            <a:ext cx="7772401" cy="1143000"/>
          </a:xfrm>
        </p:spPr>
        <p:txBody>
          <a:bodyPr/>
          <a:lstStyle>
            <a:lvl1pPr algn="l">
              <a:defRPr/>
            </a:lvl1pPr>
          </a:lstStyle>
          <a:p>
            <a:r>
              <a:rPr lang="en-US"/>
              <a:t>Click to edit Master title style</a:t>
            </a:r>
          </a:p>
        </p:txBody>
      </p:sp>
    </p:spTree>
    <p:extLst>
      <p:ext uri="{BB962C8B-B14F-4D97-AF65-F5344CB8AC3E}">
        <p14:creationId xmlns:p14="http://schemas.microsoft.com/office/powerpoint/2010/main" val="2390120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8307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23063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437969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52365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656153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531555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gi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Footer Placeholder 7"/>
          <p:cNvSpPr txBox="1">
            <a:spLocks/>
          </p:cNvSpPr>
          <p:nvPr/>
        </p:nvSpPr>
        <p:spPr>
          <a:xfrm>
            <a:off x="3192522" y="6401858"/>
            <a:ext cx="2141478"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lumMod val="75000"/>
                    <a:lumOff val="25000"/>
                  </a:schemeClr>
                </a:solidFill>
              </a:rPr>
              <a:t>         CSM(R)</a:t>
            </a:r>
            <a:r>
              <a:rPr lang="en-US" baseline="0" dirty="0">
                <a:solidFill>
                  <a:schemeClr val="tx1">
                    <a:lumMod val="75000"/>
                    <a:lumOff val="25000"/>
                  </a:schemeClr>
                </a:solidFill>
              </a:rPr>
              <a:t> </a:t>
            </a:r>
            <a:r>
              <a:rPr lang="en-US" dirty="0">
                <a:solidFill>
                  <a:schemeClr val="tx1">
                    <a:lumMod val="75000"/>
                    <a:lumOff val="25000"/>
                  </a:schemeClr>
                </a:solidFill>
              </a:rPr>
              <a:t>Mark</a:t>
            </a:r>
            <a:r>
              <a:rPr lang="en-US" baseline="0" dirty="0">
                <a:solidFill>
                  <a:schemeClr val="tx1">
                    <a:lumMod val="75000"/>
                    <a:lumOff val="25000"/>
                  </a:schemeClr>
                </a:solidFill>
              </a:rPr>
              <a:t> Gerecht</a:t>
            </a:r>
            <a:endParaRPr lang="en-US" dirty="0">
              <a:solidFill>
                <a:schemeClr val="tx1">
                  <a:lumMod val="75000"/>
                  <a:lumOff val="25000"/>
                </a:schemeClr>
              </a:solidFill>
            </a:endParaRPr>
          </a:p>
        </p:txBody>
      </p:sp>
      <p:pic>
        <p:nvPicPr>
          <p:cNvPr id="4" name="Picture 3"/>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854571" y="6415592"/>
            <a:ext cx="2124075" cy="396494"/>
          </a:xfrm>
          <a:prstGeom prst="rect">
            <a:avLst/>
          </a:prstGeom>
        </p:spPr>
      </p:pic>
      <p:sp>
        <p:nvSpPr>
          <p:cNvPr id="8" name="Footer Placeholder 7"/>
          <p:cNvSpPr txBox="1">
            <a:spLocks/>
          </p:cNvSpPr>
          <p:nvPr/>
        </p:nvSpPr>
        <p:spPr>
          <a:xfrm>
            <a:off x="5046604" y="6401858"/>
            <a:ext cx="2192396"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lumMod val="75000"/>
                    <a:lumOff val="25000"/>
                  </a:schemeClr>
                </a:solidFill>
              </a:rPr>
              <a:t>AskTOP Leadership Series</a:t>
            </a:r>
            <a:endParaRPr lang="en-US" dirty="0">
              <a:solidFill>
                <a:schemeClr val="tx1">
                  <a:lumMod val="75000"/>
                  <a:lumOff val="25000"/>
                </a:schemeClr>
              </a:solidFill>
            </a:endParaRPr>
          </a:p>
        </p:txBody>
      </p:sp>
      <p:sp>
        <p:nvSpPr>
          <p:cNvPr id="9" name="Footer Placeholder 7"/>
          <p:cNvSpPr txBox="1">
            <a:spLocks/>
          </p:cNvSpPr>
          <p:nvPr/>
        </p:nvSpPr>
        <p:spPr>
          <a:xfrm>
            <a:off x="6477001" y="6401858"/>
            <a:ext cx="2209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baseline="0" dirty="0">
                <a:solidFill>
                  <a:schemeClr val="tx1">
                    <a:lumMod val="75000"/>
                    <a:lumOff val="25000"/>
                  </a:schemeClr>
                </a:solidFill>
              </a:rPr>
              <a:t>Filling out the DA Form 4856</a:t>
            </a:r>
            <a:endParaRPr lang="en-US" dirty="0">
              <a:solidFill>
                <a:schemeClr val="tx1">
                  <a:lumMod val="75000"/>
                  <a:lumOff val="25000"/>
                </a:schemeClr>
              </a:solidFill>
            </a:endParaRPr>
          </a:p>
        </p:txBody>
      </p:sp>
      <p:cxnSp>
        <p:nvCxnSpPr>
          <p:cNvPr id="6" name="Straight Connector 5"/>
          <p:cNvCxnSpPr/>
          <p:nvPr/>
        </p:nvCxnSpPr>
        <p:spPr>
          <a:xfrm>
            <a:off x="457200" y="6324600"/>
            <a:ext cx="8229600" cy="0"/>
          </a:xfrm>
          <a:prstGeom prst="line">
            <a:avLst/>
          </a:prstGeom>
          <a:ln w="12700">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11" name="Footer Placeholder 7"/>
          <p:cNvSpPr txBox="1">
            <a:spLocks/>
          </p:cNvSpPr>
          <p:nvPr/>
        </p:nvSpPr>
        <p:spPr>
          <a:xfrm>
            <a:off x="3005546" y="6548269"/>
            <a:ext cx="2141478"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lumMod val="75000"/>
                    <a:lumOff val="25000"/>
                  </a:schemeClr>
                </a:solidFill>
              </a:rPr>
              <a:t>         Copyrighted Material  2020</a:t>
            </a:r>
          </a:p>
        </p:txBody>
      </p:sp>
      <p:sp>
        <p:nvSpPr>
          <p:cNvPr id="12" name="Footer Placeholder 7"/>
          <p:cNvSpPr txBox="1">
            <a:spLocks/>
          </p:cNvSpPr>
          <p:nvPr userDrawn="1"/>
        </p:nvSpPr>
        <p:spPr>
          <a:xfrm>
            <a:off x="990600" y="6282123"/>
            <a:ext cx="7755467"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aseline="0" dirty="0"/>
              <a:t>					</a:t>
            </a:r>
            <a:endParaRPr lang="en-US" dirty="0"/>
          </a:p>
        </p:txBody>
      </p:sp>
      <p:pic>
        <p:nvPicPr>
          <p:cNvPr id="14" name="Picture 2" descr="Z:\Images\Logos\AskTOP\Web\AskTOP-230x304.gif"/>
          <p:cNvPicPr>
            <a:picLocks noChangeAspect="1" noChangeArrowheads="1"/>
          </p:cNvPicPr>
          <p:nvPr userDrawn="1"/>
        </p:nvPicPr>
        <p:blipFill>
          <a:blip r:embed="rId16" cstate="print"/>
          <a:srcRect l="15550" b="4902"/>
          <a:stretch>
            <a:fillRect/>
          </a:stretch>
        </p:blipFill>
        <p:spPr bwMode="auto">
          <a:xfrm>
            <a:off x="0" y="5626100"/>
            <a:ext cx="827672" cy="1231900"/>
          </a:xfrm>
          <a:prstGeom prst="rect">
            <a:avLst/>
          </a:prstGeom>
          <a:noFill/>
        </p:spPr>
      </p:pic>
    </p:spTree>
    <p:extLst>
      <p:ext uri="{BB962C8B-B14F-4D97-AF65-F5344CB8AC3E}">
        <p14:creationId xmlns:p14="http://schemas.microsoft.com/office/powerpoint/2010/main" val="29345114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50" r:id="rId12"/>
  </p:sldLayoutIdLst>
  <p:hf sldNum="0" hdr="0" ftr="0"/>
  <p:txStyles>
    <p:titleStyle>
      <a:lvl1pPr algn="ctr" defTabSz="914400" rtl="0" eaLnBrk="1" latinLnBrk="0" hangingPunct="1">
        <a:spcBef>
          <a:spcPct val="0"/>
        </a:spcBef>
        <a:buNone/>
        <a:defRPr sz="4400" kern="1200">
          <a:solidFill>
            <a:srgbClr val="FF3C14"/>
          </a:solidFill>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71800" y="3505200"/>
            <a:ext cx="5791200" cy="523220"/>
          </a:xfrm>
          <a:prstGeom prst="rect">
            <a:avLst/>
          </a:prstGeom>
          <a:noFill/>
        </p:spPr>
        <p:txBody>
          <a:bodyPr wrap="square" rtlCol="0">
            <a:spAutoFit/>
          </a:bodyPr>
          <a:lstStyle/>
          <a:p>
            <a:r>
              <a:rPr lang="en-US" sz="2800" dirty="0"/>
              <a:t>WITH CSM (R) MARK GERECHT</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 y="1795135"/>
            <a:ext cx="7620000" cy="1971675"/>
          </a:xfrm>
          <a:prstGeom prst="rect">
            <a:avLst/>
          </a:prstGeom>
        </p:spPr>
      </p:pic>
      <p:sp>
        <p:nvSpPr>
          <p:cNvPr id="4" name="Rectangle 3">
            <a:extLst>
              <a:ext uri="{FF2B5EF4-FFF2-40B4-BE49-F238E27FC236}">
                <a16:creationId xmlns:a16="http://schemas.microsoft.com/office/drawing/2014/main" id="{8CD85319-3F5A-4028-8866-DA220DADC79D}"/>
              </a:ext>
            </a:extLst>
          </p:cNvPr>
          <p:cNvSpPr/>
          <p:nvPr/>
        </p:nvSpPr>
        <p:spPr>
          <a:xfrm>
            <a:off x="914400" y="4572000"/>
            <a:ext cx="7315200" cy="646331"/>
          </a:xfrm>
          <a:prstGeom prst="rect">
            <a:avLst/>
          </a:prstGeom>
        </p:spPr>
        <p:txBody>
          <a:bodyPr wrap="square">
            <a:spAutoFit/>
          </a:bodyPr>
          <a:lstStyle/>
          <a:p>
            <a:pPr algn="ctr"/>
            <a:r>
              <a:rPr lang="en-US" sz="3600" dirty="0">
                <a:solidFill>
                  <a:srgbClr val="FF0000"/>
                </a:solidFill>
                <a:cs typeface="Times New Roman" pitchFamily="18" charset="0"/>
              </a:rPr>
              <a:t>How to Fill Out the DA Form 4856</a:t>
            </a:r>
            <a:endParaRPr lang="en-US" sz="3600" dirty="0">
              <a:solidFill>
                <a:srgbClr val="FF0000"/>
              </a:solidFill>
            </a:endParaRPr>
          </a:p>
        </p:txBody>
      </p:sp>
    </p:spTree>
    <p:extLst>
      <p:ext uri="{BB962C8B-B14F-4D97-AF65-F5344CB8AC3E}">
        <p14:creationId xmlns:p14="http://schemas.microsoft.com/office/powerpoint/2010/main" val="3900056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
            <a:ext cx="7772400" cy="1470025"/>
          </a:xfrm>
        </p:spPr>
        <p:txBody>
          <a:bodyPr>
            <a:normAutofit/>
          </a:bodyPr>
          <a:lstStyle/>
          <a:p>
            <a:r>
              <a:rPr lang="en-US" dirty="0">
                <a:latin typeface="+mj-lt"/>
              </a:rPr>
              <a:t>Part 4</a:t>
            </a:r>
            <a:br>
              <a:rPr lang="en-US" dirty="0">
                <a:latin typeface="+mj-lt"/>
              </a:rPr>
            </a:br>
            <a:r>
              <a:rPr lang="en-US" dirty="0">
                <a:latin typeface="+mj-lt"/>
              </a:rPr>
              <a:t>Assessments</a:t>
            </a:r>
          </a:p>
        </p:txBody>
      </p:sp>
      <p:pic>
        <p:nvPicPr>
          <p:cNvPr id="4" name="Picture 3">
            <a:extLst>
              <a:ext uri="{FF2B5EF4-FFF2-40B4-BE49-F238E27FC236}">
                <a16:creationId xmlns:a16="http://schemas.microsoft.com/office/drawing/2014/main" id="{ED27C1D6-A66F-4B27-9BCA-E2237EE4DB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400" y="1663065"/>
            <a:ext cx="9144000" cy="3991428"/>
          </a:xfrm>
          <a:prstGeom prst="rect">
            <a:avLst/>
          </a:prstGeom>
          <a:solidFill>
            <a:srgbClr val="FFFF00"/>
          </a:solidFill>
        </p:spPr>
      </p:pic>
    </p:spTree>
    <p:extLst>
      <p:ext uri="{BB962C8B-B14F-4D97-AF65-F5344CB8AC3E}">
        <p14:creationId xmlns:p14="http://schemas.microsoft.com/office/powerpoint/2010/main" val="248422909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
            <a:ext cx="7772400" cy="1470025"/>
          </a:xfrm>
        </p:spPr>
        <p:txBody>
          <a:bodyPr>
            <a:normAutofit/>
          </a:bodyPr>
          <a:lstStyle/>
          <a:p>
            <a:r>
              <a:rPr lang="en-US" dirty="0">
                <a:latin typeface="+mj-lt"/>
              </a:rPr>
              <a:t>Part 4</a:t>
            </a:r>
            <a:br>
              <a:rPr lang="en-US" dirty="0">
                <a:latin typeface="+mj-lt"/>
              </a:rPr>
            </a:br>
            <a:r>
              <a:rPr lang="en-US" dirty="0">
                <a:latin typeface="+mj-lt"/>
              </a:rPr>
              <a:t>Assessments</a:t>
            </a:r>
          </a:p>
        </p:txBody>
      </p:sp>
      <p:pic>
        <p:nvPicPr>
          <p:cNvPr id="5" name="Picture 4">
            <a:extLst>
              <a:ext uri="{FF2B5EF4-FFF2-40B4-BE49-F238E27FC236}">
                <a16:creationId xmlns:a16="http://schemas.microsoft.com/office/drawing/2014/main" id="{2FC2B3C0-5E59-4186-A37B-329D5A11053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5714" y="1847531"/>
            <a:ext cx="6172572" cy="3273668"/>
          </a:xfrm>
          <a:prstGeom prst="rect">
            <a:avLst/>
          </a:prstGeom>
          <a:solidFill>
            <a:srgbClr val="FFFF00"/>
          </a:solidFill>
        </p:spPr>
      </p:pic>
      <p:sp>
        <p:nvSpPr>
          <p:cNvPr id="7" name="TextBox 6">
            <a:extLst>
              <a:ext uri="{FF2B5EF4-FFF2-40B4-BE49-F238E27FC236}">
                <a16:creationId xmlns:a16="http://schemas.microsoft.com/office/drawing/2014/main" id="{C1233D4F-3F81-44CE-9832-63FD23B4278D}"/>
              </a:ext>
            </a:extLst>
          </p:cNvPr>
          <p:cNvSpPr txBox="1"/>
          <p:nvPr/>
        </p:nvSpPr>
        <p:spPr>
          <a:xfrm>
            <a:off x="1657257" y="5265025"/>
            <a:ext cx="5829486" cy="923330"/>
          </a:xfrm>
          <a:prstGeom prst="rect">
            <a:avLst/>
          </a:prstGeom>
          <a:noFill/>
        </p:spPr>
        <p:txBody>
          <a:bodyPr wrap="square" rtlCol="0">
            <a:spAutoFit/>
          </a:bodyPr>
          <a:lstStyle/>
          <a:p>
            <a:r>
              <a:rPr lang="en-US" dirty="0"/>
              <a:t>FM 6-22,  Appendix B,  Figure B-11, Page B-20 – While now obsolete shows the Army’s intent on how Assessments are to be handled.</a:t>
            </a:r>
          </a:p>
        </p:txBody>
      </p:sp>
      <p:cxnSp>
        <p:nvCxnSpPr>
          <p:cNvPr id="6" name="Straight Arrow Connector 5">
            <a:extLst>
              <a:ext uri="{FF2B5EF4-FFF2-40B4-BE49-F238E27FC236}">
                <a16:creationId xmlns:a16="http://schemas.microsoft.com/office/drawing/2014/main" id="{87ABF2DA-3F77-4932-8858-B615185BD1F5}"/>
              </a:ext>
            </a:extLst>
          </p:cNvPr>
          <p:cNvCxnSpPr/>
          <p:nvPr/>
        </p:nvCxnSpPr>
        <p:spPr>
          <a:xfrm flipV="1">
            <a:off x="838200" y="3124200"/>
            <a:ext cx="1371600" cy="1005840"/>
          </a:xfrm>
          <a:prstGeom prst="straightConnector1">
            <a:avLst/>
          </a:prstGeom>
          <a:ln w="28575">
            <a:tailEnd type="triangle"/>
          </a:ln>
        </p:spPr>
        <p:style>
          <a:lnRef idx="1">
            <a:schemeClr val="accent5"/>
          </a:lnRef>
          <a:fillRef idx="0">
            <a:schemeClr val="accent5"/>
          </a:fillRef>
          <a:effectRef idx="0">
            <a:schemeClr val="accent5"/>
          </a:effectRef>
          <a:fontRef idx="minor">
            <a:schemeClr val="tx1"/>
          </a:fontRef>
        </p:style>
      </p:cxnSp>
      <p:sp>
        <p:nvSpPr>
          <p:cNvPr id="8" name="TextBox 7">
            <a:extLst>
              <a:ext uri="{FF2B5EF4-FFF2-40B4-BE49-F238E27FC236}">
                <a16:creationId xmlns:a16="http://schemas.microsoft.com/office/drawing/2014/main" id="{002EDCCA-FC87-4CAD-95AE-21F071F6E05F}"/>
              </a:ext>
            </a:extLst>
          </p:cNvPr>
          <p:cNvSpPr txBox="1"/>
          <p:nvPr/>
        </p:nvSpPr>
        <p:spPr>
          <a:xfrm>
            <a:off x="76200" y="4124960"/>
            <a:ext cx="1371600" cy="276999"/>
          </a:xfrm>
          <a:prstGeom prst="rect">
            <a:avLst/>
          </a:prstGeom>
          <a:noFill/>
        </p:spPr>
        <p:txBody>
          <a:bodyPr wrap="square" rtlCol="0">
            <a:spAutoFit/>
          </a:bodyPr>
          <a:lstStyle/>
          <a:p>
            <a:r>
              <a:rPr lang="en-US" sz="1200" dirty="0"/>
              <a:t>Must be completed</a:t>
            </a:r>
          </a:p>
        </p:txBody>
      </p:sp>
    </p:spTree>
    <p:extLst>
      <p:ext uri="{BB962C8B-B14F-4D97-AF65-F5344CB8AC3E}">
        <p14:creationId xmlns:p14="http://schemas.microsoft.com/office/powerpoint/2010/main" val="27192392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1447800"/>
            <a:ext cx="7772400" cy="4343400"/>
          </a:xfrm>
        </p:spPr>
        <p:txBody>
          <a:bodyPr>
            <a:normAutofit/>
          </a:bodyPr>
          <a:lstStyle/>
          <a:p>
            <a:pPr marL="457200" indent="-457200" algn="l">
              <a:buFont typeface="Arial" panose="020B0604020202020204" pitchFamily="34" charset="0"/>
              <a:buChar char="•"/>
            </a:pPr>
            <a:r>
              <a:rPr lang="en-US" dirty="0"/>
              <a:t>Research</a:t>
            </a:r>
          </a:p>
          <a:p>
            <a:pPr marL="457200" indent="-457200" algn="l">
              <a:buFont typeface="Arial" panose="020B0604020202020204" pitchFamily="34" charset="0"/>
              <a:buChar char="•"/>
            </a:pPr>
            <a:r>
              <a:rPr lang="en-US" dirty="0"/>
              <a:t>Draft – Set the Soldier up for success</a:t>
            </a:r>
          </a:p>
          <a:p>
            <a:pPr marL="457200" indent="-457200" algn="l">
              <a:buFont typeface="Arial" panose="020B0604020202020204" pitchFamily="34" charset="0"/>
              <a:buChar char="•"/>
            </a:pPr>
            <a:r>
              <a:rPr lang="en-US" dirty="0"/>
              <a:t>Counseling</a:t>
            </a:r>
          </a:p>
          <a:p>
            <a:pPr marL="457200" indent="-457200" algn="l">
              <a:buFont typeface="Arial" panose="020B0604020202020204" pitchFamily="34" charset="0"/>
              <a:buChar char="•"/>
            </a:pPr>
            <a:r>
              <a:rPr lang="en-US" dirty="0"/>
              <a:t>Adjust Counseling Statement</a:t>
            </a:r>
          </a:p>
          <a:p>
            <a:pPr marL="457200" indent="-457200" algn="l">
              <a:buFont typeface="Arial" panose="020B0604020202020204" pitchFamily="34" charset="0"/>
              <a:buChar char="•"/>
            </a:pPr>
            <a:r>
              <a:rPr lang="en-US" dirty="0"/>
              <a:t>Provide Document for Signature</a:t>
            </a:r>
          </a:p>
          <a:p>
            <a:pPr marL="457200" indent="-457200" algn="l">
              <a:buFont typeface="Arial" panose="020B0604020202020204" pitchFamily="34" charset="0"/>
              <a:buChar char="•"/>
            </a:pPr>
            <a:r>
              <a:rPr lang="en-US" dirty="0"/>
              <a:t>Assess</a:t>
            </a:r>
          </a:p>
          <a:p>
            <a:pPr marL="457200" indent="-457200" algn="l">
              <a:buFont typeface="Arial" panose="020B0604020202020204" pitchFamily="34" charset="0"/>
              <a:buChar char="•"/>
            </a:pPr>
            <a:r>
              <a:rPr lang="en-US" dirty="0"/>
              <a:t>Both Counselor and Soldier retain a copy</a:t>
            </a:r>
          </a:p>
          <a:p>
            <a:pPr marL="457200" indent="-457200" algn="l">
              <a:buFont typeface="Arial" panose="020B0604020202020204" pitchFamily="34" charset="0"/>
              <a:buChar char="•"/>
            </a:pPr>
            <a:endParaRPr lang="en-US" dirty="0"/>
          </a:p>
          <a:p>
            <a:pPr marL="457200" indent="-457200" algn="l">
              <a:buFont typeface="Arial" panose="020B0604020202020204" pitchFamily="34" charset="0"/>
              <a:buChar char="•"/>
            </a:pPr>
            <a:endParaRPr lang="en-US" dirty="0"/>
          </a:p>
          <a:p>
            <a:pPr marL="457200" indent="-457200" algn="l">
              <a:buFont typeface="Arial" panose="020B0604020202020204" pitchFamily="34" charset="0"/>
              <a:buChar char="•"/>
            </a:pPr>
            <a:endParaRPr lang="en-US" dirty="0"/>
          </a:p>
        </p:txBody>
      </p:sp>
      <p:sp>
        <p:nvSpPr>
          <p:cNvPr id="2" name="Title 1"/>
          <p:cNvSpPr>
            <a:spLocks noGrp="1"/>
          </p:cNvSpPr>
          <p:nvPr>
            <p:ph type="title"/>
          </p:nvPr>
        </p:nvSpPr>
        <p:spPr>
          <a:xfrm>
            <a:off x="762000" y="228600"/>
            <a:ext cx="7772400" cy="1470025"/>
          </a:xfrm>
        </p:spPr>
        <p:txBody>
          <a:bodyPr/>
          <a:lstStyle/>
          <a:p>
            <a:r>
              <a:rPr lang="en-US" dirty="0"/>
              <a:t>Summary</a:t>
            </a:r>
            <a:endParaRPr lang="en-US" dirty="0">
              <a:latin typeface="+mj-lt"/>
            </a:endParaRPr>
          </a:p>
        </p:txBody>
      </p:sp>
    </p:spTree>
    <p:extLst>
      <p:ext uri="{BB962C8B-B14F-4D97-AF65-F5344CB8AC3E}">
        <p14:creationId xmlns:p14="http://schemas.microsoft.com/office/powerpoint/2010/main" val="146902689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371600"/>
            <a:ext cx="8686800" cy="1470025"/>
          </a:xfrm>
        </p:spPr>
        <p:txBody>
          <a:bodyPr>
            <a:normAutofit/>
          </a:bodyPr>
          <a:lstStyle/>
          <a:p>
            <a:r>
              <a:rPr lang="en-US" dirty="0">
                <a:solidFill>
                  <a:schemeClr val="tx1"/>
                </a:solidFill>
                <a:cs typeface="Times New Roman" pitchFamily="18" charset="0"/>
              </a:rPr>
              <a:t>FOLLOW US ON FACEBOOK</a:t>
            </a:r>
            <a:br>
              <a:rPr lang="en-US" dirty="0">
                <a:cs typeface="Times New Roman" pitchFamily="18" charset="0"/>
              </a:rPr>
            </a:br>
            <a:r>
              <a:rPr lang="en-US" dirty="0">
                <a:cs typeface="Times New Roman" pitchFamily="18" charset="0"/>
              </a:rPr>
              <a:t>@ ASKTOP  &amp; @MENTOR MILILTARY</a:t>
            </a:r>
            <a:endParaRPr lang="en-US" dirty="0">
              <a:latin typeface="+mj-lt"/>
              <a:cs typeface="Times New Roman" pitchFamily="18" charset="0"/>
            </a:endParaRPr>
          </a:p>
        </p:txBody>
      </p:sp>
      <p:sp>
        <p:nvSpPr>
          <p:cNvPr id="4" name="Subtitle 2">
            <a:extLst>
              <a:ext uri="{FF2B5EF4-FFF2-40B4-BE49-F238E27FC236}">
                <a16:creationId xmlns:a16="http://schemas.microsoft.com/office/drawing/2014/main" id="{649E7C31-79CD-43CE-AF94-614A2557C259}"/>
              </a:ext>
            </a:extLst>
          </p:cNvPr>
          <p:cNvSpPr txBox="1">
            <a:spLocks/>
          </p:cNvSpPr>
          <p:nvPr/>
        </p:nvSpPr>
        <p:spPr>
          <a:xfrm>
            <a:off x="1257300" y="3600450"/>
            <a:ext cx="6629400" cy="25527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b="1" dirty="0">
                <a:effectLst>
                  <a:outerShdw blurRad="38100" dist="38100" dir="2700000" algn="tl">
                    <a:srgbClr val="000000">
                      <a:alpha val="43137"/>
                    </a:srgbClr>
                  </a:outerShdw>
                </a:effectLst>
              </a:rPr>
              <a:t>Visit Our Retail Store:</a:t>
            </a:r>
          </a:p>
          <a:p>
            <a:r>
              <a:rPr lang="en-US" sz="4400" b="1" dirty="0">
                <a:solidFill>
                  <a:srgbClr val="FF0000"/>
                </a:solidFill>
                <a:effectLst>
                  <a:outerShdw blurRad="38100" dist="38100" dir="2700000" algn="tl">
                    <a:srgbClr val="000000">
                      <a:alpha val="43137"/>
                    </a:srgbClr>
                  </a:outerShdw>
                </a:effectLst>
              </a:rPr>
              <a:t>MENTORMILITARY.COM</a:t>
            </a:r>
          </a:p>
          <a:p>
            <a:r>
              <a:rPr lang="en-US" sz="2400" b="1" dirty="0">
                <a:effectLst>
                  <a:outerShdw blurRad="38100" dist="38100" dir="2700000" algn="tl">
                    <a:srgbClr val="000000">
                      <a:alpha val="43137"/>
                    </a:srgbClr>
                  </a:outerShdw>
                </a:effectLst>
              </a:rPr>
              <a:t>For all of your military professional development needs</a:t>
            </a:r>
          </a:p>
        </p:txBody>
      </p:sp>
    </p:spTree>
    <p:extLst>
      <p:ext uri="{BB962C8B-B14F-4D97-AF65-F5344CB8AC3E}">
        <p14:creationId xmlns:p14="http://schemas.microsoft.com/office/powerpoint/2010/main" val="37676918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1905000"/>
            <a:ext cx="7239000" cy="4038600"/>
          </a:xfrm>
        </p:spPr>
        <p:txBody>
          <a:bodyPr>
            <a:normAutofit fontScale="92500" lnSpcReduction="10000"/>
          </a:bodyPr>
          <a:lstStyle/>
          <a:p>
            <a:pPr algn="l">
              <a:buFont typeface="Arial" pitchFamily="34" charset="0"/>
              <a:buChar char="•"/>
            </a:pPr>
            <a:r>
              <a:rPr lang="en-US" dirty="0"/>
              <a:t> Praise the Soldier for a Job Well Done!</a:t>
            </a:r>
          </a:p>
          <a:p>
            <a:pPr algn="l"/>
            <a:endParaRPr lang="en-US" dirty="0"/>
          </a:p>
          <a:p>
            <a:pPr algn="l">
              <a:buFont typeface="Arial" pitchFamily="34" charset="0"/>
              <a:buChar char="•"/>
            </a:pPr>
            <a:r>
              <a:rPr lang="en-US" dirty="0"/>
              <a:t> Set the Soldier up for success going forward</a:t>
            </a:r>
          </a:p>
          <a:p>
            <a:pPr algn="l"/>
            <a:endParaRPr lang="en-US" dirty="0"/>
          </a:p>
          <a:p>
            <a:pPr algn="l">
              <a:buFont typeface="Arial" pitchFamily="34" charset="0"/>
              <a:buChar char="•"/>
            </a:pPr>
            <a:r>
              <a:rPr lang="en-US" dirty="0"/>
              <a:t> Put the facts on the table</a:t>
            </a:r>
          </a:p>
          <a:p>
            <a:pPr algn="l"/>
            <a:endParaRPr lang="en-US" dirty="0"/>
          </a:p>
          <a:p>
            <a:pPr algn="l">
              <a:buFont typeface="Arial" pitchFamily="34" charset="0"/>
              <a:buChar char="•"/>
            </a:pPr>
            <a:r>
              <a:rPr lang="en-US" dirty="0"/>
              <a:t> Help the Soldier develop their plan to correct the issue</a:t>
            </a:r>
          </a:p>
        </p:txBody>
      </p:sp>
      <p:sp>
        <p:nvSpPr>
          <p:cNvPr id="2" name="Title 1"/>
          <p:cNvSpPr>
            <a:spLocks noGrp="1"/>
          </p:cNvSpPr>
          <p:nvPr>
            <p:ph type="title"/>
          </p:nvPr>
        </p:nvSpPr>
        <p:spPr>
          <a:xfrm>
            <a:off x="762000" y="228600"/>
            <a:ext cx="7772400" cy="1470025"/>
          </a:xfrm>
        </p:spPr>
        <p:txBody>
          <a:bodyPr/>
          <a:lstStyle/>
          <a:p>
            <a:r>
              <a:rPr lang="en-US" dirty="0"/>
              <a:t>Purpose of Counseling</a:t>
            </a:r>
            <a:endParaRPr lang="en-US" dirty="0">
              <a:latin typeface="+mj-lt"/>
            </a:endParaRPr>
          </a:p>
        </p:txBody>
      </p:sp>
    </p:spTree>
    <p:extLst>
      <p:ext uri="{BB962C8B-B14F-4D97-AF65-F5344CB8AC3E}">
        <p14:creationId xmlns:p14="http://schemas.microsoft.com/office/powerpoint/2010/main" val="87740018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1905000"/>
            <a:ext cx="7239000" cy="4038600"/>
          </a:xfrm>
        </p:spPr>
        <p:txBody>
          <a:bodyPr>
            <a:normAutofit lnSpcReduction="10000"/>
          </a:bodyPr>
          <a:lstStyle/>
          <a:p>
            <a:pPr algn="l">
              <a:buFont typeface="Arial" pitchFamily="34" charset="0"/>
              <a:buChar char="•"/>
            </a:pPr>
            <a:r>
              <a:rPr lang="en-US" dirty="0"/>
              <a:t> Before you start writing do your research</a:t>
            </a:r>
          </a:p>
          <a:p>
            <a:pPr algn="l">
              <a:buFont typeface="Arial" pitchFamily="34" charset="0"/>
              <a:buChar char="•"/>
            </a:pPr>
            <a:r>
              <a:rPr lang="en-US" dirty="0"/>
              <a:t> Understand the situation</a:t>
            </a:r>
          </a:p>
          <a:p>
            <a:pPr algn="l">
              <a:buFont typeface="Arial" pitchFamily="34" charset="0"/>
              <a:buChar char="•"/>
            </a:pPr>
            <a:r>
              <a:rPr lang="en-US" dirty="0"/>
              <a:t> What are the facts?</a:t>
            </a:r>
          </a:p>
          <a:p>
            <a:pPr algn="l">
              <a:buFont typeface="Arial" pitchFamily="34" charset="0"/>
              <a:buChar char="•"/>
            </a:pPr>
            <a:r>
              <a:rPr lang="en-US" dirty="0"/>
              <a:t> What regulations cover this issue?</a:t>
            </a:r>
          </a:p>
          <a:p>
            <a:pPr algn="l">
              <a:buFont typeface="Arial" pitchFamily="34" charset="0"/>
              <a:buChar char="•"/>
            </a:pPr>
            <a:r>
              <a:rPr lang="en-US" dirty="0"/>
              <a:t> What is required?</a:t>
            </a:r>
          </a:p>
          <a:p>
            <a:pPr algn="l">
              <a:buFont typeface="Arial" pitchFamily="34" charset="0"/>
              <a:buChar char="•"/>
            </a:pPr>
            <a:r>
              <a:rPr lang="en-US" dirty="0"/>
              <a:t> What can be recommended?</a:t>
            </a:r>
          </a:p>
          <a:p>
            <a:pPr algn="l">
              <a:buFont typeface="Arial" pitchFamily="34" charset="0"/>
              <a:buChar char="•"/>
            </a:pPr>
            <a:r>
              <a:rPr lang="en-US" dirty="0"/>
              <a:t> How do you set the Soldier up for Success</a:t>
            </a:r>
          </a:p>
        </p:txBody>
      </p:sp>
      <p:sp>
        <p:nvSpPr>
          <p:cNvPr id="2" name="Title 1"/>
          <p:cNvSpPr>
            <a:spLocks noGrp="1"/>
          </p:cNvSpPr>
          <p:nvPr>
            <p:ph type="title"/>
          </p:nvPr>
        </p:nvSpPr>
        <p:spPr>
          <a:xfrm>
            <a:off x="762000" y="228600"/>
            <a:ext cx="7772400" cy="1470025"/>
          </a:xfrm>
        </p:spPr>
        <p:txBody>
          <a:bodyPr/>
          <a:lstStyle/>
          <a:p>
            <a:r>
              <a:rPr lang="en-US" dirty="0">
                <a:latin typeface="+mj-lt"/>
              </a:rPr>
              <a:t>Research</a:t>
            </a:r>
          </a:p>
        </p:txBody>
      </p:sp>
    </p:spTree>
    <p:extLst>
      <p:ext uri="{BB962C8B-B14F-4D97-AF65-F5344CB8AC3E}">
        <p14:creationId xmlns:p14="http://schemas.microsoft.com/office/powerpoint/2010/main" val="18795482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FBA22E6-44AC-4EEB-9158-80B58C6FEBD6}"/>
              </a:ext>
            </a:extLst>
          </p:cNvPr>
          <p:cNvSpPr>
            <a:spLocks noGrp="1"/>
          </p:cNvSpPr>
          <p:nvPr>
            <p:ph idx="1"/>
          </p:nvPr>
        </p:nvSpPr>
        <p:spPr/>
        <p:txBody>
          <a:bodyPr/>
          <a:lstStyle/>
          <a:p>
            <a:r>
              <a:rPr lang="en-US" dirty="0"/>
              <a:t>Draft your counseling</a:t>
            </a:r>
          </a:p>
          <a:p>
            <a:r>
              <a:rPr lang="en-US" dirty="0"/>
              <a:t>This counseling is not initially given to the Soldier</a:t>
            </a:r>
          </a:p>
          <a:p>
            <a:r>
              <a:rPr lang="en-US" dirty="0"/>
              <a:t>Use it as a guide or road map for your counseling session</a:t>
            </a:r>
          </a:p>
          <a:p>
            <a:r>
              <a:rPr lang="en-US" dirty="0"/>
              <a:t>If you discover new information during the counseling adjust the counseling statement</a:t>
            </a:r>
          </a:p>
          <a:p>
            <a:r>
              <a:rPr lang="en-US" dirty="0"/>
              <a:t>Give the Soldier the final counseling statement for signature</a:t>
            </a:r>
          </a:p>
        </p:txBody>
      </p:sp>
      <p:sp>
        <p:nvSpPr>
          <p:cNvPr id="3" name="Title 2">
            <a:extLst>
              <a:ext uri="{FF2B5EF4-FFF2-40B4-BE49-F238E27FC236}">
                <a16:creationId xmlns:a16="http://schemas.microsoft.com/office/drawing/2014/main" id="{911B7739-31B4-482D-8BDB-AB5072D9034D}"/>
              </a:ext>
            </a:extLst>
          </p:cNvPr>
          <p:cNvSpPr>
            <a:spLocks noGrp="1"/>
          </p:cNvSpPr>
          <p:nvPr>
            <p:ph type="title"/>
          </p:nvPr>
        </p:nvSpPr>
        <p:spPr/>
        <p:txBody>
          <a:bodyPr/>
          <a:lstStyle/>
          <a:p>
            <a:r>
              <a:rPr lang="en-US" dirty="0"/>
              <a:t>Draft the Counseling</a:t>
            </a:r>
          </a:p>
        </p:txBody>
      </p:sp>
    </p:spTree>
    <p:extLst>
      <p:ext uri="{BB962C8B-B14F-4D97-AF65-F5344CB8AC3E}">
        <p14:creationId xmlns:p14="http://schemas.microsoft.com/office/powerpoint/2010/main" val="2787187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
            <a:ext cx="7772400" cy="1470025"/>
          </a:xfrm>
        </p:spPr>
        <p:txBody>
          <a:bodyPr>
            <a:normAutofit fontScale="90000"/>
          </a:bodyPr>
          <a:lstStyle/>
          <a:p>
            <a:r>
              <a:rPr lang="en-US" dirty="0">
                <a:latin typeface="+mj-lt"/>
              </a:rPr>
              <a:t>Part 1 &amp; 2</a:t>
            </a:r>
            <a:br>
              <a:rPr lang="en-US" dirty="0">
                <a:latin typeface="+mj-lt"/>
              </a:rPr>
            </a:br>
            <a:r>
              <a:rPr lang="en-US" dirty="0">
                <a:latin typeface="+mj-lt"/>
              </a:rPr>
              <a:t>Admin Data &amp; Background Information</a:t>
            </a:r>
          </a:p>
        </p:txBody>
      </p:sp>
      <p:pic>
        <p:nvPicPr>
          <p:cNvPr id="9" name="Picture 8">
            <a:extLst>
              <a:ext uri="{FF2B5EF4-FFF2-40B4-BE49-F238E27FC236}">
                <a16:creationId xmlns:a16="http://schemas.microsoft.com/office/drawing/2014/main" id="{146277A5-42E0-462D-B9D9-A505E38F6DD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81200"/>
            <a:ext cx="9144000" cy="3436671"/>
          </a:xfrm>
          <a:prstGeom prst="rect">
            <a:avLst/>
          </a:prstGeom>
        </p:spPr>
      </p:pic>
    </p:spTree>
    <p:extLst>
      <p:ext uri="{BB962C8B-B14F-4D97-AF65-F5344CB8AC3E}">
        <p14:creationId xmlns:p14="http://schemas.microsoft.com/office/powerpoint/2010/main" val="162383170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
            <a:ext cx="7772400" cy="1470025"/>
          </a:xfrm>
        </p:spPr>
        <p:txBody>
          <a:bodyPr>
            <a:normAutofit/>
          </a:bodyPr>
          <a:lstStyle/>
          <a:p>
            <a:r>
              <a:rPr lang="en-US" dirty="0">
                <a:latin typeface="+mj-lt"/>
              </a:rPr>
              <a:t>Part 3</a:t>
            </a:r>
            <a:br>
              <a:rPr lang="en-US" dirty="0">
                <a:latin typeface="+mj-lt"/>
              </a:rPr>
            </a:br>
            <a:r>
              <a:rPr lang="en-US" dirty="0">
                <a:latin typeface="+mj-lt"/>
              </a:rPr>
              <a:t>Summary of Counseling</a:t>
            </a:r>
          </a:p>
        </p:txBody>
      </p:sp>
      <p:pic>
        <p:nvPicPr>
          <p:cNvPr id="4" name="Picture 3">
            <a:extLst>
              <a:ext uri="{FF2B5EF4-FFF2-40B4-BE49-F238E27FC236}">
                <a16:creationId xmlns:a16="http://schemas.microsoft.com/office/drawing/2014/main" id="{91207456-F247-43E6-96FE-E141F6D2CFF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 y="1600200"/>
            <a:ext cx="7924800" cy="4374479"/>
          </a:xfrm>
          <a:prstGeom prst="rect">
            <a:avLst/>
          </a:prstGeom>
        </p:spPr>
      </p:pic>
    </p:spTree>
    <p:extLst>
      <p:ext uri="{BB962C8B-B14F-4D97-AF65-F5344CB8AC3E}">
        <p14:creationId xmlns:p14="http://schemas.microsoft.com/office/powerpoint/2010/main" val="308678403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
            <a:ext cx="7772400" cy="1470025"/>
          </a:xfrm>
        </p:spPr>
        <p:txBody>
          <a:bodyPr>
            <a:normAutofit/>
          </a:bodyPr>
          <a:lstStyle/>
          <a:p>
            <a:r>
              <a:rPr lang="en-US" dirty="0">
                <a:latin typeface="+mj-lt"/>
              </a:rPr>
              <a:t>Part 3</a:t>
            </a:r>
            <a:br>
              <a:rPr lang="en-US" dirty="0">
                <a:latin typeface="+mj-lt"/>
              </a:rPr>
            </a:br>
            <a:r>
              <a:rPr lang="en-US" dirty="0">
                <a:latin typeface="+mj-lt"/>
              </a:rPr>
              <a:t>Plan of Action</a:t>
            </a:r>
          </a:p>
        </p:txBody>
      </p:sp>
      <p:pic>
        <p:nvPicPr>
          <p:cNvPr id="5" name="Picture 4">
            <a:extLst>
              <a:ext uri="{FF2B5EF4-FFF2-40B4-BE49-F238E27FC236}">
                <a16:creationId xmlns:a16="http://schemas.microsoft.com/office/drawing/2014/main" id="{2FAD9D50-DB4A-4DDC-A0D1-5ED5C1AD3D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9100" y="1600200"/>
            <a:ext cx="8305800" cy="4013872"/>
          </a:xfrm>
          <a:prstGeom prst="rect">
            <a:avLst/>
          </a:prstGeom>
        </p:spPr>
      </p:pic>
    </p:spTree>
    <p:extLst>
      <p:ext uri="{BB962C8B-B14F-4D97-AF65-F5344CB8AC3E}">
        <p14:creationId xmlns:p14="http://schemas.microsoft.com/office/powerpoint/2010/main" val="64829868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
            <a:ext cx="7772400" cy="1470025"/>
          </a:xfrm>
        </p:spPr>
        <p:txBody>
          <a:bodyPr>
            <a:normAutofit/>
          </a:bodyPr>
          <a:lstStyle/>
          <a:p>
            <a:r>
              <a:rPr lang="en-US" dirty="0">
                <a:latin typeface="+mj-lt"/>
              </a:rPr>
              <a:t>Part 3</a:t>
            </a:r>
            <a:br>
              <a:rPr lang="en-US" dirty="0">
                <a:latin typeface="+mj-lt"/>
              </a:rPr>
            </a:br>
            <a:r>
              <a:rPr lang="en-US" dirty="0">
                <a:latin typeface="+mj-lt"/>
              </a:rPr>
              <a:t>Session Closing</a:t>
            </a:r>
          </a:p>
        </p:txBody>
      </p:sp>
      <p:pic>
        <p:nvPicPr>
          <p:cNvPr id="4" name="Picture 3">
            <a:extLst>
              <a:ext uri="{FF2B5EF4-FFF2-40B4-BE49-F238E27FC236}">
                <a16:creationId xmlns:a16="http://schemas.microsoft.com/office/drawing/2014/main" id="{01B2296A-1088-4BE0-8327-C623315DEA9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217144"/>
            <a:ext cx="9144000" cy="2423711"/>
          </a:xfrm>
          <a:prstGeom prst="rect">
            <a:avLst/>
          </a:prstGeom>
        </p:spPr>
      </p:pic>
      <p:sp>
        <p:nvSpPr>
          <p:cNvPr id="6" name="TextBox 5">
            <a:extLst>
              <a:ext uri="{FF2B5EF4-FFF2-40B4-BE49-F238E27FC236}">
                <a16:creationId xmlns:a16="http://schemas.microsoft.com/office/drawing/2014/main" id="{8C3B389D-F249-45FA-9F86-D18E597348BD}"/>
              </a:ext>
            </a:extLst>
          </p:cNvPr>
          <p:cNvSpPr txBox="1"/>
          <p:nvPr/>
        </p:nvSpPr>
        <p:spPr>
          <a:xfrm>
            <a:off x="304800" y="4974708"/>
            <a:ext cx="2743200" cy="369332"/>
          </a:xfrm>
          <a:prstGeom prst="rect">
            <a:avLst/>
          </a:prstGeom>
          <a:noFill/>
        </p:spPr>
        <p:txBody>
          <a:bodyPr wrap="square" rtlCol="0">
            <a:spAutoFit/>
          </a:bodyPr>
          <a:lstStyle/>
          <a:p>
            <a:r>
              <a:rPr lang="en-US" b="1" dirty="0">
                <a:solidFill>
                  <a:srgbClr val="FF0000"/>
                </a:solidFill>
              </a:rPr>
              <a:t>Disagree – What Now!</a:t>
            </a:r>
          </a:p>
        </p:txBody>
      </p:sp>
      <p:cxnSp>
        <p:nvCxnSpPr>
          <p:cNvPr id="8" name="Straight Arrow Connector 7">
            <a:extLst>
              <a:ext uri="{FF2B5EF4-FFF2-40B4-BE49-F238E27FC236}">
                <a16:creationId xmlns:a16="http://schemas.microsoft.com/office/drawing/2014/main" id="{F55B4834-5B6D-49E2-BAF5-FE8E85CDD5BA}"/>
              </a:ext>
            </a:extLst>
          </p:cNvPr>
          <p:cNvCxnSpPr/>
          <p:nvPr/>
        </p:nvCxnSpPr>
        <p:spPr>
          <a:xfrm flipV="1">
            <a:off x="1143000" y="2819400"/>
            <a:ext cx="1219200" cy="2057400"/>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sp>
        <p:nvSpPr>
          <p:cNvPr id="9" name="Rectangle 8">
            <a:extLst>
              <a:ext uri="{FF2B5EF4-FFF2-40B4-BE49-F238E27FC236}">
                <a16:creationId xmlns:a16="http://schemas.microsoft.com/office/drawing/2014/main" id="{D1397304-3B01-4BE6-9FF2-99631C1582BF}"/>
              </a:ext>
            </a:extLst>
          </p:cNvPr>
          <p:cNvSpPr/>
          <p:nvPr/>
        </p:nvSpPr>
        <p:spPr>
          <a:xfrm>
            <a:off x="6248400" y="4974708"/>
            <a:ext cx="1150123" cy="369332"/>
          </a:xfrm>
          <a:prstGeom prst="rect">
            <a:avLst/>
          </a:prstGeom>
        </p:spPr>
        <p:txBody>
          <a:bodyPr wrap="none">
            <a:spAutoFit/>
          </a:bodyPr>
          <a:lstStyle/>
          <a:p>
            <a:r>
              <a:rPr lang="en-US" b="1" dirty="0">
                <a:solidFill>
                  <a:srgbClr val="FF0000"/>
                </a:solidFill>
              </a:rPr>
              <a:t>Backdating</a:t>
            </a:r>
          </a:p>
        </p:txBody>
      </p:sp>
      <p:cxnSp>
        <p:nvCxnSpPr>
          <p:cNvPr id="11" name="Straight Arrow Connector 10">
            <a:extLst>
              <a:ext uri="{FF2B5EF4-FFF2-40B4-BE49-F238E27FC236}">
                <a16:creationId xmlns:a16="http://schemas.microsoft.com/office/drawing/2014/main" id="{CCA37BC9-848A-4CB4-A72D-377E9A13AB56}"/>
              </a:ext>
            </a:extLst>
          </p:cNvPr>
          <p:cNvCxnSpPr/>
          <p:nvPr/>
        </p:nvCxnSpPr>
        <p:spPr>
          <a:xfrm flipV="1">
            <a:off x="7162800" y="4623116"/>
            <a:ext cx="228600" cy="253684"/>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397575665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
            <a:ext cx="7772400" cy="1470025"/>
          </a:xfrm>
        </p:spPr>
        <p:txBody>
          <a:bodyPr>
            <a:normAutofit/>
          </a:bodyPr>
          <a:lstStyle/>
          <a:p>
            <a:r>
              <a:rPr lang="en-US" dirty="0">
                <a:latin typeface="+mj-lt"/>
              </a:rPr>
              <a:t>Part 3</a:t>
            </a:r>
            <a:br>
              <a:rPr lang="en-US" dirty="0">
                <a:latin typeface="+mj-lt"/>
              </a:rPr>
            </a:br>
            <a:r>
              <a:rPr lang="en-US" dirty="0">
                <a:latin typeface="+mj-lt"/>
              </a:rPr>
              <a:t>Leader Responsibilities</a:t>
            </a:r>
          </a:p>
        </p:txBody>
      </p:sp>
      <p:pic>
        <p:nvPicPr>
          <p:cNvPr id="5" name="Picture 4">
            <a:extLst>
              <a:ext uri="{FF2B5EF4-FFF2-40B4-BE49-F238E27FC236}">
                <a16:creationId xmlns:a16="http://schemas.microsoft.com/office/drawing/2014/main" id="{A4525D84-6B23-4B11-B468-5DAA7881B59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620023"/>
            <a:ext cx="9144000" cy="1617954"/>
          </a:xfrm>
          <a:prstGeom prst="rect">
            <a:avLst/>
          </a:prstGeom>
        </p:spPr>
      </p:pic>
    </p:spTree>
    <p:extLst>
      <p:ext uri="{BB962C8B-B14F-4D97-AF65-F5344CB8AC3E}">
        <p14:creationId xmlns:p14="http://schemas.microsoft.com/office/powerpoint/2010/main" val="15180882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Theme1">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Custom 1">
      <a:majorFont>
        <a:latin typeface="Franklin Gothic Demi Cond"/>
        <a:ea typeface=""/>
        <a:cs typeface=""/>
      </a:majorFont>
      <a:minorFont>
        <a:latin typeface="Franklin Gothic Medium C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heme1" id="{45797832-90FA-466D-B171-151711E15291}" vid="{28D1C817-BCDE-42C1-B6A2-E154D2DC274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6429</TotalTime>
  <Words>819</Words>
  <Application>Microsoft Office PowerPoint</Application>
  <PresentationFormat>On-screen Show (4:3)</PresentationFormat>
  <Paragraphs>72</Paragraphs>
  <Slides>13</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Franklin Gothic Demi Cond</vt:lpstr>
      <vt:lpstr>Franklin Gothic Medium Cond</vt:lpstr>
      <vt:lpstr>Theme1</vt:lpstr>
      <vt:lpstr>PowerPoint Presentation</vt:lpstr>
      <vt:lpstr>Purpose of Counseling</vt:lpstr>
      <vt:lpstr>Research</vt:lpstr>
      <vt:lpstr>Draft the Counseling</vt:lpstr>
      <vt:lpstr>Part 1 &amp; 2 Admin Data &amp; Background Information</vt:lpstr>
      <vt:lpstr>Part 3 Summary of Counseling</vt:lpstr>
      <vt:lpstr>Part 3 Plan of Action</vt:lpstr>
      <vt:lpstr>Part 3 Session Closing</vt:lpstr>
      <vt:lpstr>Part 3 Leader Responsibilities</vt:lpstr>
      <vt:lpstr>Part 4 Assessments</vt:lpstr>
      <vt:lpstr>Part 4 Assessments</vt:lpstr>
      <vt:lpstr>Summary</vt:lpstr>
      <vt:lpstr>FOLLOW US ON FACEBOOK @ ASKTOP  &amp; @MENTOR MILILTARY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Employees</dc:creator>
  <cp:lastModifiedBy>mark gerecht</cp:lastModifiedBy>
  <cp:revision>119</cp:revision>
  <dcterms:created xsi:type="dcterms:W3CDTF">2010-10-14T20:16:39Z</dcterms:created>
  <dcterms:modified xsi:type="dcterms:W3CDTF">2020-07-22T21:40:46Z</dcterms:modified>
</cp:coreProperties>
</file>