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8" r:id="rId2"/>
    <p:sldId id="260" r:id="rId3"/>
    <p:sldId id="262" r:id="rId4"/>
    <p:sldId id="278" r:id="rId5"/>
    <p:sldId id="280" r:id="rId6"/>
    <p:sldId id="269" r:id="rId7"/>
    <p:sldId id="283" r:id="rId8"/>
    <p:sldId id="284" r:id="rId9"/>
    <p:sldId id="281" r:id="rId10"/>
    <p:sldId id="275" r:id="rId11"/>
    <p:sldId id="28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FA6A318A-5F0D-4325-9812-EFD4533EE04E}">
          <p14:sldIdLst>
            <p14:sldId id="258"/>
            <p14:sldId id="260"/>
            <p14:sldId id="262"/>
            <p14:sldId id="278"/>
            <p14:sldId id="280"/>
            <p14:sldId id="269"/>
            <p14:sldId id="283"/>
            <p14:sldId id="284"/>
            <p14:sldId id="281"/>
            <p14:sldId id="275"/>
            <p14:sldId id="2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8016"/>
    <a:srgbClr val="6D6D29"/>
    <a:srgbClr val="6D1F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16" autoAdjust="0"/>
    <p:restoredTop sz="81838" autoAdjust="0"/>
  </p:normalViewPr>
  <p:slideViewPr>
    <p:cSldViewPr>
      <p:cViewPr varScale="1">
        <p:scale>
          <a:sx n="94" d="100"/>
          <a:sy n="94" d="100"/>
        </p:scale>
        <p:origin x="2160" y="78"/>
      </p:cViewPr>
      <p:guideLst>
        <p:guide orient="horz" pos="2160"/>
        <p:guide pos="2880"/>
      </p:guideLst>
    </p:cSldViewPr>
  </p:slideViewPr>
  <p:outlineViewPr>
    <p:cViewPr>
      <p:scale>
        <a:sx n="33" d="100"/>
        <a:sy n="33" d="100"/>
      </p:scale>
      <p:origin x="0" y="6306"/>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78" d="100"/>
          <a:sy n="78" d="100"/>
        </p:scale>
        <p:origin x="-264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110A4B-CB44-4C9E-B548-37C6437F7229}" type="datetimeFigureOut">
              <a:rPr lang="en-US" smtClean="0"/>
              <a:pPr/>
              <a:t>7/23/2020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FFDE13-F6DC-4C91-8C9D-84034319B72E}" type="slidenum">
              <a:rPr lang="en-US" smtClean="0"/>
              <a:pPr/>
              <a:t>‹#›</a:t>
            </a:fld>
            <a:endParaRPr lang="en-US" dirty="0"/>
          </a:p>
        </p:txBody>
      </p:sp>
    </p:spTree>
    <p:extLst>
      <p:ext uri="{BB962C8B-B14F-4D97-AF65-F5344CB8AC3E}">
        <p14:creationId xmlns:p14="http://schemas.microsoft.com/office/powerpoint/2010/main" val="539331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a:t>
            </a:fld>
            <a:endParaRPr lang="en-US" dirty="0"/>
          </a:p>
        </p:txBody>
      </p:sp>
    </p:spTree>
    <p:extLst>
      <p:ext uri="{BB962C8B-B14F-4D97-AF65-F5344CB8AC3E}">
        <p14:creationId xmlns:p14="http://schemas.microsoft.com/office/powerpoint/2010/main" val="3172376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2</a:t>
            </a:fld>
            <a:endParaRPr lang="en-US" dirty="0"/>
          </a:p>
        </p:txBody>
      </p:sp>
    </p:spTree>
    <p:extLst>
      <p:ext uri="{BB962C8B-B14F-4D97-AF65-F5344CB8AC3E}">
        <p14:creationId xmlns:p14="http://schemas.microsoft.com/office/powerpoint/2010/main" val="1982995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3</a:t>
            </a:fld>
            <a:endParaRPr lang="en-US" dirty="0"/>
          </a:p>
        </p:txBody>
      </p:sp>
    </p:spTree>
    <p:extLst>
      <p:ext uri="{BB962C8B-B14F-4D97-AF65-F5344CB8AC3E}">
        <p14:creationId xmlns:p14="http://schemas.microsoft.com/office/powerpoint/2010/main" val="4253081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4</a:t>
            </a:fld>
            <a:endParaRPr lang="en-US" dirty="0"/>
          </a:p>
        </p:txBody>
      </p:sp>
    </p:spTree>
    <p:extLst>
      <p:ext uri="{BB962C8B-B14F-4D97-AF65-F5344CB8AC3E}">
        <p14:creationId xmlns:p14="http://schemas.microsoft.com/office/powerpoint/2010/main" val="1837842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b="1"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6</a:t>
            </a:fld>
            <a:endParaRPr lang="en-US" dirty="0"/>
          </a:p>
        </p:txBody>
      </p:sp>
    </p:spTree>
    <p:extLst>
      <p:ext uri="{BB962C8B-B14F-4D97-AF65-F5344CB8AC3E}">
        <p14:creationId xmlns:p14="http://schemas.microsoft.com/office/powerpoint/2010/main" val="3010646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b="1"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7</a:t>
            </a:fld>
            <a:endParaRPr lang="en-US" dirty="0"/>
          </a:p>
        </p:txBody>
      </p:sp>
    </p:spTree>
    <p:extLst>
      <p:ext uri="{BB962C8B-B14F-4D97-AF65-F5344CB8AC3E}">
        <p14:creationId xmlns:p14="http://schemas.microsoft.com/office/powerpoint/2010/main" val="2817307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b="1"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8</a:t>
            </a:fld>
            <a:endParaRPr lang="en-US" dirty="0"/>
          </a:p>
        </p:txBody>
      </p:sp>
    </p:spTree>
    <p:extLst>
      <p:ext uri="{BB962C8B-B14F-4D97-AF65-F5344CB8AC3E}">
        <p14:creationId xmlns:p14="http://schemas.microsoft.com/office/powerpoint/2010/main" val="3060154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10</a:t>
            </a:fld>
            <a:endParaRPr lang="en-US" dirty="0"/>
          </a:p>
        </p:txBody>
      </p:sp>
    </p:spTree>
    <p:extLst>
      <p:ext uri="{BB962C8B-B14F-4D97-AF65-F5344CB8AC3E}">
        <p14:creationId xmlns:p14="http://schemas.microsoft.com/office/powerpoint/2010/main" val="1927892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11</a:t>
            </a:fld>
            <a:endParaRPr lang="en-US" dirty="0"/>
          </a:p>
        </p:txBody>
      </p:sp>
    </p:spTree>
    <p:extLst>
      <p:ext uri="{BB962C8B-B14F-4D97-AF65-F5344CB8AC3E}">
        <p14:creationId xmlns:p14="http://schemas.microsoft.com/office/powerpoint/2010/main" val="2544312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91137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359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0550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1"/>
                    </a:gs>
                    <a:gs pos="40000">
                      <a:srgbClr val="7D8016"/>
                    </a:gs>
                    <a:gs pos="100000">
                      <a:srgbClr val="A8A85D"/>
                    </a:gs>
                    <a:gs pos="82000">
                      <a:srgbClr val="D6D6B2">
                        <a:lumMod val="63000"/>
                        <a:lumOff val="37000"/>
                      </a:srgbClr>
                    </a:gs>
                  </a:gsLst>
                  <a:lin ang="16200000" scaled="1"/>
                </a:gradFill>
                <a:effectLst>
                  <a:innerShdw blurRad="63500" dist="50800" dir="8100000">
                    <a:prstClr val="black">
                      <a:alpha val="50000"/>
                    </a:prstClr>
                  </a:innerShdw>
                  <a:reflection stA="37000" endPos="25000" dir="5400000" sy="-100000" algn="bl" rotWithShape="0"/>
                </a:effectLst>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229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a:xfrm>
            <a:off x="457200" y="274638"/>
            <a:ext cx="8229600" cy="1143000"/>
          </a:xfrm>
        </p:spPr>
        <p:txBody>
          <a:bodyPr/>
          <a:lstStyle/>
          <a:p>
            <a:r>
              <a:rPr lang="en-US"/>
              <a:t>Click to edit Master title style</a:t>
            </a:r>
          </a:p>
        </p:txBody>
      </p:sp>
    </p:spTree>
    <p:extLst>
      <p:ext uri="{BB962C8B-B14F-4D97-AF65-F5344CB8AC3E}">
        <p14:creationId xmlns:p14="http://schemas.microsoft.com/office/powerpoint/2010/main" val="2118725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722312" y="4495800"/>
            <a:ext cx="7772401" cy="1143000"/>
          </a:xfrm>
        </p:spPr>
        <p:txBody>
          <a:bodyPr/>
          <a:lstStyle>
            <a:lvl1pPr algn="l">
              <a:defRPr/>
            </a:lvl1pPr>
          </a:lstStyle>
          <a:p>
            <a:r>
              <a:rPr lang="en-US"/>
              <a:t>Click to edit Master title style</a:t>
            </a:r>
          </a:p>
        </p:txBody>
      </p:sp>
    </p:spTree>
    <p:extLst>
      <p:ext uri="{BB962C8B-B14F-4D97-AF65-F5344CB8AC3E}">
        <p14:creationId xmlns:p14="http://schemas.microsoft.com/office/powerpoint/2010/main" val="239012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307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3063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3796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236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5615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3155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7"/>
          <p:cNvSpPr txBox="1">
            <a:spLocks/>
          </p:cNvSpPr>
          <p:nvPr/>
        </p:nvSpPr>
        <p:spPr>
          <a:xfrm>
            <a:off x="3192522" y="6401858"/>
            <a:ext cx="2141478"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lumMod val="75000"/>
                    <a:lumOff val="25000"/>
                  </a:schemeClr>
                </a:solidFill>
              </a:rPr>
              <a:t>         CSM(R)</a:t>
            </a:r>
            <a:r>
              <a:rPr lang="en-US" baseline="0" dirty="0">
                <a:solidFill>
                  <a:schemeClr val="tx1">
                    <a:lumMod val="75000"/>
                    <a:lumOff val="25000"/>
                  </a:schemeClr>
                </a:solidFill>
              </a:rPr>
              <a:t> </a:t>
            </a:r>
            <a:r>
              <a:rPr lang="en-US" dirty="0">
                <a:solidFill>
                  <a:schemeClr val="tx1">
                    <a:lumMod val="75000"/>
                    <a:lumOff val="25000"/>
                  </a:schemeClr>
                </a:solidFill>
              </a:rPr>
              <a:t>Mark</a:t>
            </a:r>
            <a:r>
              <a:rPr lang="en-US" baseline="0" dirty="0">
                <a:solidFill>
                  <a:schemeClr val="tx1">
                    <a:lumMod val="75000"/>
                    <a:lumOff val="25000"/>
                  </a:schemeClr>
                </a:solidFill>
              </a:rPr>
              <a:t> Gerecht</a:t>
            </a:r>
            <a:endParaRPr lang="en-US" dirty="0">
              <a:solidFill>
                <a:schemeClr val="tx1">
                  <a:lumMod val="75000"/>
                  <a:lumOff val="25000"/>
                </a:schemeClr>
              </a:solidFill>
            </a:endParaRPr>
          </a:p>
        </p:txBody>
      </p:sp>
      <p:pic>
        <p:nvPicPr>
          <p:cNvPr id="4" name="Picture 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23921" y="6385306"/>
            <a:ext cx="2124075" cy="396494"/>
          </a:xfrm>
          <a:prstGeom prst="rect">
            <a:avLst/>
          </a:prstGeom>
        </p:spPr>
      </p:pic>
      <p:sp>
        <p:nvSpPr>
          <p:cNvPr id="8" name="Footer Placeholder 7"/>
          <p:cNvSpPr txBox="1">
            <a:spLocks/>
          </p:cNvSpPr>
          <p:nvPr/>
        </p:nvSpPr>
        <p:spPr>
          <a:xfrm>
            <a:off x="5046604" y="6401858"/>
            <a:ext cx="219239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rPr>
              <a:t>AskTOP Leadership Series</a:t>
            </a:r>
            <a:endParaRPr lang="en-US" dirty="0">
              <a:solidFill>
                <a:schemeClr val="tx1">
                  <a:lumMod val="75000"/>
                  <a:lumOff val="25000"/>
                </a:schemeClr>
              </a:solidFill>
            </a:endParaRPr>
          </a:p>
        </p:txBody>
      </p:sp>
      <p:sp>
        <p:nvSpPr>
          <p:cNvPr id="9" name="Footer Placeholder 7"/>
          <p:cNvSpPr txBox="1">
            <a:spLocks/>
          </p:cNvSpPr>
          <p:nvPr/>
        </p:nvSpPr>
        <p:spPr>
          <a:xfrm>
            <a:off x="6477001" y="6401858"/>
            <a:ext cx="2209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aseline="0" dirty="0">
                <a:solidFill>
                  <a:schemeClr val="tx1">
                    <a:lumMod val="75000"/>
                    <a:lumOff val="25000"/>
                  </a:schemeClr>
                </a:solidFill>
              </a:rPr>
              <a:t>Revocation of Privileges</a:t>
            </a:r>
            <a:endParaRPr lang="en-US" dirty="0">
              <a:solidFill>
                <a:schemeClr val="tx1">
                  <a:lumMod val="75000"/>
                  <a:lumOff val="25000"/>
                </a:schemeClr>
              </a:solidFill>
            </a:endParaRPr>
          </a:p>
        </p:txBody>
      </p:sp>
      <p:cxnSp>
        <p:nvCxnSpPr>
          <p:cNvPr id="6" name="Straight Connector 5"/>
          <p:cNvCxnSpPr/>
          <p:nvPr/>
        </p:nvCxnSpPr>
        <p:spPr>
          <a:xfrm>
            <a:off x="457200" y="6324600"/>
            <a:ext cx="8229600"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1" name="Footer Placeholder 7"/>
          <p:cNvSpPr txBox="1">
            <a:spLocks/>
          </p:cNvSpPr>
          <p:nvPr/>
        </p:nvSpPr>
        <p:spPr>
          <a:xfrm>
            <a:off x="479544" y="6584420"/>
            <a:ext cx="2141478"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lumMod val="75000"/>
                    <a:lumOff val="25000"/>
                  </a:schemeClr>
                </a:solidFill>
              </a:rPr>
              <a:t>         Copyrighted Material  2017</a:t>
            </a:r>
          </a:p>
        </p:txBody>
      </p:sp>
      <p:sp>
        <p:nvSpPr>
          <p:cNvPr id="12" name="Footer Placeholder 7"/>
          <p:cNvSpPr txBox="1">
            <a:spLocks/>
          </p:cNvSpPr>
          <p:nvPr userDrawn="1"/>
        </p:nvSpPr>
        <p:spPr>
          <a:xfrm>
            <a:off x="990600" y="6282123"/>
            <a:ext cx="775546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aseline="0" dirty="0"/>
              <a:t>					</a:t>
            </a:r>
            <a:endParaRPr lang="en-US" dirty="0"/>
          </a:p>
        </p:txBody>
      </p:sp>
      <p:pic>
        <p:nvPicPr>
          <p:cNvPr id="14" name="Picture 2" descr="Z:\Images\Logos\AskTOP\Web\AskTOP-230x304.gif"/>
          <p:cNvPicPr>
            <a:picLocks noChangeAspect="1" noChangeArrowheads="1"/>
          </p:cNvPicPr>
          <p:nvPr userDrawn="1"/>
        </p:nvPicPr>
        <p:blipFill>
          <a:blip r:embed="rId16" cstate="print"/>
          <a:srcRect l="15550" b="4902"/>
          <a:stretch>
            <a:fillRect/>
          </a:stretch>
        </p:blipFill>
        <p:spPr bwMode="auto">
          <a:xfrm>
            <a:off x="0" y="5626100"/>
            <a:ext cx="827672" cy="1231900"/>
          </a:xfrm>
          <a:prstGeom prst="rect">
            <a:avLst/>
          </a:prstGeom>
          <a:noFill/>
        </p:spPr>
      </p:pic>
    </p:spTree>
    <p:extLst>
      <p:ext uri="{BB962C8B-B14F-4D97-AF65-F5344CB8AC3E}">
        <p14:creationId xmlns:p14="http://schemas.microsoft.com/office/powerpoint/2010/main" val="2934511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0" r:id="rId12"/>
  </p:sldLayoutIdLst>
  <p:hf sldNum="0" hdr="0" ftr="0"/>
  <p:txStyles>
    <p:titleStyle>
      <a:lvl1pPr algn="ctr" defTabSz="914400" rtl="0" eaLnBrk="1" latinLnBrk="0" hangingPunct="1">
        <a:spcBef>
          <a:spcPct val="0"/>
        </a:spcBef>
        <a:buNone/>
        <a:defRPr sz="4400" kern="1200">
          <a:solidFill>
            <a:srgbClr val="FF3C14"/>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286000" y="3505200"/>
            <a:ext cx="6477000" cy="523220"/>
          </a:xfrm>
          <a:prstGeom prst="rect">
            <a:avLst/>
          </a:prstGeom>
          <a:noFill/>
        </p:spPr>
        <p:txBody>
          <a:bodyPr wrap="square" rtlCol="0">
            <a:spAutoFit/>
          </a:bodyPr>
          <a:lstStyle/>
          <a:p>
            <a:r>
              <a:rPr lang="en-US" sz="2800" dirty="0">
                <a:solidFill>
                  <a:srgbClr val="6D1F19"/>
                </a:solidFill>
              </a:rPr>
              <a:t>WITH CSM (R) MARK GERECHT</a:t>
            </a:r>
          </a:p>
        </p:txBody>
      </p:sp>
      <p:pic>
        <p:nvPicPr>
          <p:cNvPr id="1033" name="Picture 9" descr="C:\Users\Steve Moore\Desktop\askTOPnet Horz.png"/>
          <p:cNvPicPr>
            <a:picLocks noChangeAspect="1" noChangeArrowheads="1"/>
          </p:cNvPicPr>
          <p:nvPr/>
        </p:nvPicPr>
        <p:blipFill>
          <a:blip r:embed="rId3" cstate="print"/>
          <a:srcRect/>
          <a:stretch>
            <a:fillRect/>
          </a:stretch>
        </p:blipFill>
        <p:spPr bwMode="auto">
          <a:xfrm>
            <a:off x="476812" y="1619250"/>
            <a:ext cx="7905188" cy="2038350"/>
          </a:xfrm>
          <a:prstGeom prst="rect">
            <a:avLst/>
          </a:prstGeom>
          <a:noFill/>
        </p:spPr>
      </p:pic>
      <p:sp>
        <p:nvSpPr>
          <p:cNvPr id="3" name="Rectangle 2">
            <a:extLst>
              <a:ext uri="{FF2B5EF4-FFF2-40B4-BE49-F238E27FC236}">
                <a16:creationId xmlns:a16="http://schemas.microsoft.com/office/drawing/2014/main" id="{91E3E734-CAB0-48F7-8A2B-343C9FC00976}"/>
              </a:ext>
            </a:extLst>
          </p:cNvPr>
          <p:cNvSpPr/>
          <p:nvPr/>
        </p:nvSpPr>
        <p:spPr>
          <a:xfrm>
            <a:off x="1066799" y="4292272"/>
            <a:ext cx="7010400" cy="1015663"/>
          </a:xfrm>
          <a:prstGeom prst="rect">
            <a:avLst/>
          </a:prstGeom>
        </p:spPr>
        <p:txBody>
          <a:bodyPr wrap="square">
            <a:spAutoFit/>
          </a:bodyPr>
          <a:lstStyle/>
          <a:p>
            <a:r>
              <a:rPr lang="en-US" sz="2800" b="1" dirty="0">
                <a:solidFill>
                  <a:srgbClr val="FF0000"/>
                </a:solidFill>
                <a:cs typeface="Times New Roman" pitchFamily="18" charset="0"/>
              </a:rPr>
              <a:t>Revocation of Privileges – </a:t>
            </a:r>
            <a:r>
              <a:rPr lang="en-US" sz="3200" b="1" dirty="0">
                <a:solidFill>
                  <a:srgbClr val="FF0000"/>
                </a:solidFill>
                <a:cs typeface="Times New Roman" pitchFamily="18" charset="0"/>
              </a:rPr>
              <a:t>LITTLE KNOWN FACTS</a:t>
            </a:r>
          </a:p>
          <a:p>
            <a:endParaRPr lang="en-US" sz="2800" b="1" dirty="0">
              <a:solidFill>
                <a:srgbClr val="FF0000"/>
              </a:solidFill>
            </a:endParaRPr>
          </a:p>
        </p:txBody>
      </p:sp>
      <p:sp>
        <p:nvSpPr>
          <p:cNvPr id="4" name="Rectangle 3">
            <a:extLst>
              <a:ext uri="{FF2B5EF4-FFF2-40B4-BE49-F238E27FC236}">
                <a16:creationId xmlns:a16="http://schemas.microsoft.com/office/drawing/2014/main" id="{0E69613F-7161-462F-A102-ED0CA807994A}"/>
              </a:ext>
            </a:extLst>
          </p:cNvPr>
          <p:cNvSpPr/>
          <p:nvPr/>
        </p:nvSpPr>
        <p:spPr>
          <a:xfrm>
            <a:off x="2496685" y="5343495"/>
            <a:ext cx="4150629" cy="400110"/>
          </a:xfrm>
          <a:prstGeom prst="rect">
            <a:avLst/>
          </a:prstGeom>
        </p:spPr>
        <p:txBody>
          <a:bodyPr wrap="square">
            <a:spAutoFit/>
          </a:bodyPr>
          <a:lstStyle/>
          <a:p>
            <a:r>
              <a:rPr lang="en-US" sz="2000" dirty="0">
                <a:solidFill>
                  <a:srgbClr val="FF0000"/>
                </a:solidFill>
              </a:rPr>
              <a:t>Part of the AskTOP Leadership Series</a:t>
            </a:r>
          </a:p>
        </p:txBody>
      </p:sp>
    </p:spTree>
    <p:extLst>
      <p:ext uri="{BB962C8B-B14F-4D97-AF65-F5344CB8AC3E}">
        <p14:creationId xmlns:p14="http://schemas.microsoft.com/office/powerpoint/2010/main" val="2820573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sz="half" idx="1"/>
          </p:nvPr>
        </p:nvSpPr>
        <p:spPr>
          <a:xfrm>
            <a:off x="609600" y="1166018"/>
            <a:ext cx="8229600" cy="4525963"/>
          </a:xfrm>
        </p:spPr>
        <p:txBody>
          <a:bodyPr>
            <a:normAutofit/>
          </a:bodyPr>
          <a:lstStyle/>
          <a:p>
            <a:r>
              <a:rPr lang="en-US" dirty="0"/>
              <a:t>When</a:t>
            </a:r>
          </a:p>
          <a:p>
            <a:r>
              <a:rPr lang="en-US" dirty="0"/>
              <a:t>Who</a:t>
            </a:r>
          </a:p>
          <a:p>
            <a:pPr lvl="1"/>
            <a:r>
              <a:rPr lang="en-US" dirty="0"/>
              <a:t>Recommend</a:t>
            </a:r>
          </a:p>
          <a:p>
            <a:pPr lvl="1"/>
            <a:r>
              <a:rPr lang="en-US" dirty="0"/>
              <a:t>Revoke</a:t>
            </a:r>
          </a:p>
          <a:p>
            <a:r>
              <a:rPr lang="en-US" dirty="0"/>
              <a:t>Privileges</a:t>
            </a:r>
          </a:p>
          <a:p>
            <a:r>
              <a:rPr lang="en-US" dirty="0"/>
              <a:t>Examples</a:t>
            </a:r>
          </a:p>
          <a:p>
            <a:r>
              <a:rPr lang="en-US" dirty="0"/>
              <a:t>Everything can be related to privilege</a:t>
            </a:r>
          </a:p>
          <a:p>
            <a:r>
              <a:rPr lang="en-US" dirty="0"/>
              <a:t>Powerful Leadership Tool</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5" name="TextBox 4"/>
          <p:cNvSpPr txBox="1"/>
          <p:nvPr/>
        </p:nvSpPr>
        <p:spPr>
          <a:xfrm>
            <a:off x="1409700" y="5276482"/>
            <a:ext cx="6324600" cy="830997"/>
          </a:xfrm>
          <a:prstGeom prst="rect">
            <a:avLst/>
          </a:prstGeom>
          <a:noFill/>
        </p:spPr>
        <p:txBody>
          <a:bodyPr wrap="square" rtlCol="0">
            <a:spAutoFit/>
          </a:bodyPr>
          <a:lstStyle/>
          <a:p>
            <a:r>
              <a:rPr lang="en-US" sz="1600" dirty="0">
                <a:solidFill>
                  <a:srgbClr val="FF0000"/>
                </a:solidFill>
              </a:rPr>
              <a:t>Notes:</a:t>
            </a:r>
          </a:p>
          <a:p>
            <a:r>
              <a:rPr lang="en-US" sz="1600" dirty="0">
                <a:solidFill>
                  <a:srgbClr val="FF0000"/>
                </a:solidFill>
              </a:rPr>
              <a:t> 1. Slides for this class are available at AskTOP.net and You Tube at Mentor Military and on YOUTUBE: MENTOR MILITARY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0"/>
            <a:ext cx="8686800" cy="1470025"/>
          </a:xfrm>
        </p:spPr>
        <p:txBody>
          <a:bodyPr>
            <a:normAutofit fontScale="90000"/>
          </a:bodyPr>
          <a:lstStyle/>
          <a:p>
            <a:r>
              <a:rPr lang="en-US" dirty="0">
                <a:solidFill>
                  <a:schemeClr val="tx1"/>
                </a:solidFill>
                <a:cs typeface="Times New Roman" pitchFamily="18" charset="0"/>
              </a:rPr>
              <a:t>FOLLOW US ON FACEBOOK</a:t>
            </a:r>
            <a:br>
              <a:rPr lang="en-US" dirty="0">
                <a:cs typeface="Times New Roman" pitchFamily="18" charset="0"/>
              </a:rPr>
            </a:br>
            <a:r>
              <a:rPr lang="en-US" b="1" dirty="0">
                <a:cs typeface="Times New Roman" pitchFamily="18" charset="0"/>
              </a:rPr>
              <a:t>@ ASKTOP  &amp; @MENTOR MILILTARY</a:t>
            </a:r>
            <a:br>
              <a:rPr lang="en-US" dirty="0">
                <a:cs typeface="Times New Roman" pitchFamily="18" charset="0"/>
              </a:rPr>
            </a:br>
            <a:br>
              <a:rPr lang="en-US" dirty="0">
                <a:cs typeface="Times New Roman" pitchFamily="18" charset="0"/>
              </a:rPr>
            </a:br>
            <a:r>
              <a:rPr lang="en-US" b="1" dirty="0">
                <a:solidFill>
                  <a:schemeClr val="tx1"/>
                </a:solidFill>
                <a:cs typeface="Times New Roman" pitchFamily="18" charset="0"/>
              </a:rPr>
              <a:t>YOUTUBE CHANNEL </a:t>
            </a:r>
            <a:r>
              <a:rPr lang="en-US" b="1" dirty="0">
                <a:cs typeface="Times New Roman" pitchFamily="18" charset="0"/>
              </a:rPr>
              <a:t>- MENTOR MILITARY</a:t>
            </a:r>
            <a:endParaRPr lang="en-US" b="1" dirty="0">
              <a:latin typeface="+mj-lt"/>
              <a:cs typeface="Times New Roman" pitchFamily="18" charset="0"/>
            </a:endParaRPr>
          </a:p>
        </p:txBody>
      </p:sp>
      <p:sp>
        <p:nvSpPr>
          <p:cNvPr id="4" name="Subtitle 2">
            <a:extLst>
              <a:ext uri="{FF2B5EF4-FFF2-40B4-BE49-F238E27FC236}">
                <a16:creationId xmlns:a16="http://schemas.microsoft.com/office/drawing/2014/main" id="{649E7C31-79CD-43CE-AF94-614A2557C259}"/>
              </a:ext>
            </a:extLst>
          </p:cNvPr>
          <p:cNvSpPr txBox="1">
            <a:spLocks/>
          </p:cNvSpPr>
          <p:nvPr/>
        </p:nvSpPr>
        <p:spPr>
          <a:xfrm>
            <a:off x="1257300" y="4057650"/>
            <a:ext cx="6629400" cy="25527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b="1" dirty="0">
                <a:effectLst>
                  <a:outerShdw blurRad="38100" dist="38100" dir="2700000" algn="tl">
                    <a:srgbClr val="000000">
                      <a:alpha val="43137"/>
                    </a:srgbClr>
                  </a:outerShdw>
                </a:effectLst>
              </a:rPr>
              <a:t>Visit Our Retail Store:</a:t>
            </a:r>
          </a:p>
          <a:p>
            <a:r>
              <a:rPr lang="en-US" sz="4400" b="1" dirty="0">
                <a:solidFill>
                  <a:srgbClr val="FF0000"/>
                </a:solidFill>
                <a:effectLst>
                  <a:outerShdw blurRad="38100" dist="38100" dir="2700000" algn="tl">
                    <a:srgbClr val="000000">
                      <a:alpha val="43137"/>
                    </a:srgbClr>
                  </a:outerShdw>
                </a:effectLst>
              </a:rPr>
              <a:t>MENTORMILITARY.COM</a:t>
            </a:r>
          </a:p>
          <a:p>
            <a:r>
              <a:rPr lang="en-US" sz="2400" b="1" dirty="0">
                <a:effectLst>
                  <a:outerShdw blurRad="38100" dist="38100" dir="2700000" algn="tl">
                    <a:srgbClr val="000000">
                      <a:alpha val="43137"/>
                    </a:srgbClr>
                  </a:outerShdw>
                </a:effectLst>
              </a:rPr>
              <a:t>For all of your military professional development needs</a:t>
            </a:r>
          </a:p>
        </p:txBody>
      </p:sp>
    </p:spTree>
    <p:extLst>
      <p:ext uri="{BB962C8B-B14F-4D97-AF65-F5344CB8AC3E}">
        <p14:creationId xmlns:p14="http://schemas.microsoft.com/office/powerpoint/2010/main" val="3767691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2133600"/>
            <a:ext cx="7620000" cy="2590800"/>
          </a:xfrm>
        </p:spPr>
        <p:txBody>
          <a:bodyPr>
            <a:normAutofit/>
          </a:bodyPr>
          <a:lstStyle/>
          <a:p>
            <a:pPr algn="l">
              <a:buFont typeface="Arial" pitchFamily="34" charset="0"/>
              <a:buChar char="•"/>
            </a:pPr>
            <a:r>
              <a:rPr lang="en-US" dirty="0"/>
              <a:t> AR 635-200</a:t>
            </a:r>
          </a:p>
          <a:p>
            <a:pPr algn="l">
              <a:buFont typeface="Arial" pitchFamily="34" charset="0"/>
              <a:buChar char="•"/>
            </a:pPr>
            <a:r>
              <a:rPr lang="en-US" dirty="0"/>
              <a:t> AR 600-20</a:t>
            </a:r>
          </a:p>
          <a:p>
            <a:pPr algn="l">
              <a:buFont typeface="Arial" pitchFamily="34" charset="0"/>
              <a:buChar char="•"/>
            </a:pPr>
            <a:r>
              <a:rPr lang="en-US" dirty="0"/>
              <a:t> AR 27-10</a:t>
            </a:r>
          </a:p>
          <a:p>
            <a:pPr algn="l"/>
            <a:endParaRPr lang="en-US" dirty="0"/>
          </a:p>
        </p:txBody>
      </p:sp>
      <p:sp>
        <p:nvSpPr>
          <p:cNvPr id="2" name="Title 1"/>
          <p:cNvSpPr>
            <a:spLocks noGrp="1"/>
          </p:cNvSpPr>
          <p:nvPr>
            <p:ph type="title"/>
          </p:nvPr>
        </p:nvSpPr>
        <p:spPr>
          <a:xfrm>
            <a:off x="762000" y="228600"/>
            <a:ext cx="7772400" cy="1470025"/>
          </a:xfrm>
        </p:spPr>
        <p:txBody>
          <a:bodyPr/>
          <a:lstStyle/>
          <a:p>
            <a:r>
              <a:rPr lang="en-US" dirty="0">
                <a:latin typeface="+mj-lt"/>
              </a:rPr>
              <a:t>References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7120" y="1524000"/>
            <a:ext cx="7315200" cy="3810000"/>
          </a:xfrm>
        </p:spPr>
        <p:txBody>
          <a:bodyPr>
            <a:normAutofit lnSpcReduction="10000"/>
          </a:bodyPr>
          <a:lstStyle/>
          <a:p>
            <a:pPr marL="457200" indent="-457200" algn="l">
              <a:buFont typeface="Arial" panose="020B0604020202020204" pitchFamily="34" charset="0"/>
              <a:buChar char="•"/>
            </a:pPr>
            <a:r>
              <a:rPr lang="en-US" dirty="0"/>
              <a:t>When counseling and corrective training have failed.</a:t>
            </a:r>
          </a:p>
          <a:p>
            <a:pPr marL="457200" indent="-457200" algn="l">
              <a:buFont typeface="Arial" panose="020B0604020202020204" pitchFamily="34" charset="0"/>
              <a:buChar char="•"/>
            </a:pPr>
            <a:r>
              <a:rPr lang="en-US" dirty="0"/>
              <a:t>Use it in conjunction with corrective training</a:t>
            </a:r>
          </a:p>
          <a:p>
            <a:pPr marL="457200" indent="-457200" algn="l">
              <a:buFont typeface="Arial" panose="020B0604020202020204" pitchFamily="34" charset="0"/>
              <a:buChar char="•"/>
            </a:pPr>
            <a:r>
              <a:rPr lang="en-US" dirty="0"/>
              <a:t>When appropriate use it before considering UCMJ.</a:t>
            </a:r>
          </a:p>
          <a:p>
            <a:pPr marL="914400" lvl="1" indent="-457200" algn="l">
              <a:buFont typeface="Arial" panose="020B0604020202020204" pitchFamily="34" charset="0"/>
              <a:buChar char="•"/>
            </a:pPr>
            <a:r>
              <a:rPr lang="en-US" dirty="0"/>
              <a:t>Article 15’s have 2</a:t>
            </a:r>
            <a:r>
              <a:rPr lang="en-US" baseline="30000" dirty="0"/>
              <a:t>nd</a:t>
            </a:r>
            <a:r>
              <a:rPr lang="en-US" dirty="0"/>
              <a:t> order consequences on a Soldiers career</a:t>
            </a:r>
          </a:p>
          <a:p>
            <a:pPr marL="914400" lvl="1" indent="-457200" algn="l">
              <a:buFont typeface="Arial" panose="020B0604020202020204" pitchFamily="34" charset="0"/>
              <a:buChar char="•"/>
            </a:pPr>
            <a:r>
              <a:rPr lang="en-US" dirty="0"/>
              <a:t>Example: Promotion and retention</a:t>
            </a:r>
          </a:p>
          <a:p>
            <a:pPr marL="457200" indent="-457200" algn="l">
              <a:buFont typeface="Arial" panose="020B0604020202020204" pitchFamily="34" charset="0"/>
              <a:buChar char="•"/>
            </a:pPr>
            <a:endParaRPr lang="en-US" dirty="0"/>
          </a:p>
          <a:p>
            <a:pPr algn="l">
              <a:buFont typeface="Arial" pitchFamily="34" charset="0"/>
              <a:buChar char="•"/>
            </a:pPr>
            <a:endParaRPr lang="en-US" dirty="0"/>
          </a:p>
          <a:p>
            <a:pPr algn="l"/>
            <a:endParaRPr lang="en-US" dirty="0">
              <a:solidFill>
                <a:schemeClr val="tx1"/>
              </a:solidFill>
            </a:endParaRPr>
          </a:p>
          <a:p>
            <a:pPr algn="l"/>
            <a:endParaRPr lang="en-US" dirty="0"/>
          </a:p>
        </p:txBody>
      </p:sp>
      <p:sp>
        <p:nvSpPr>
          <p:cNvPr id="2" name="Title 1"/>
          <p:cNvSpPr>
            <a:spLocks noGrp="1"/>
          </p:cNvSpPr>
          <p:nvPr>
            <p:ph type="title"/>
          </p:nvPr>
        </p:nvSpPr>
        <p:spPr>
          <a:xfrm>
            <a:off x="762000" y="228600"/>
            <a:ext cx="7772400" cy="1470025"/>
          </a:xfrm>
        </p:spPr>
        <p:txBody>
          <a:bodyPr/>
          <a:lstStyle/>
          <a:p>
            <a:r>
              <a:rPr lang="en-US" dirty="0">
                <a:latin typeface="+mj-lt"/>
              </a:rPr>
              <a:t>Use it</a:t>
            </a:r>
          </a:p>
        </p:txBody>
      </p:sp>
      <p:sp>
        <p:nvSpPr>
          <p:cNvPr id="4" name="TextBox 3">
            <a:extLst>
              <a:ext uri="{FF2B5EF4-FFF2-40B4-BE49-F238E27FC236}">
                <a16:creationId xmlns:a16="http://schemas.microsoft.com/office/drawing/2014/main" id="{93DA9774-B034-443A-B8DB-A0ED3CB67860}"/>
              </a:ext>
            </a:extLst>
          </p:cNvPr>
          <p:cNvSpPr txBox="1"/>
          <p:nvPr/>
        </p:nvSpPr>
        <p:spPr>
          <a:xfrm>
            <a:off x="2895600" y="5638800"/>
            <a:ext cx="1676400" cy="553998"/>
          </a:xfrm>
          <a:prstGeom prst="rect">
            <a:avLst/>
          </a:prstGeom>
          <a:noFill/>
        </p:spPr>
        <p:txBody>
          <a:bodyPr wrap="square" rtlCol="0">
            <a:spAutoFit/>
          </a:bodyPr>
          <a:lstStyle/>
          <a:p>
            <a:r>
              <a:rPr lang="en-US" sz="1200" dirty="0">
                <a:solidFill>
                  <a:schemeClr val="tx1">
                    <a:lumMod val="65000"/>
                    <a:lumOff val="35000"/>
                  </a:schemeClr>
                </a:solidFill>
              </a:rPr>
              <a:t>Notes: Exceptions apply</a:t>
            </a:r>
          </a:p>
          <a:p>
            <a:r>
              <a:rPr lang="en-US" dirty="0">
                <a:solidFill>
                  <a:schemeClr val="tx1">
                    <a:lumMod val="65000"/>
                    <a:lumOff val="35000"/>
                  </a:schemeClr>
                </a:solidFill>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878012"/>
            <a:ext cx="7772400" cy="3581400"/>
          </a:xfrm>
        </p:spPr>
        <p:txBody>
          <a:bodyPr>
            <a:normAutofit/>
          </a:bodyPr>
          <a:lstStyle/>
          <a:p>
            <a:pPr algn="l">
              <a:buFont typeface="Arial" pitchFamily="34" charset="0"/>
              <a:buChar char="•"/>
            </a:pPr>
            <a:r>
              <a:rPr lang="en-US" dirty="0"/>
              <a:t> Commanders who possess the authority to suspend the privilege</a:t>
            </a:r>
          </a:p>
          <a:p>
            <a:pPr lvl="1" algn="l">
              <a:buFont typeface="Arial" pitchFamily="34" charset="0"/>
              <a:buChar char="•"/>
            </a:pPr>
            <a:r>
              <a:rPr lang="en-US" dirty="0"/>
              <a:t> Example</a:t>
            </a:r>
          </a:p>
          <a:p>
            <a:pPr lvl="2" algn="l">
              <a:buFont typeface="Arial" pitchFamily="34" charset="0"/>
              <a:buChar char="•"/>
            </a:pPr>
            <a:r>
              <a:rPr lang="en-US" dirty="0"/>
              <a:t> Company commander can suspend pass privileges</a:t>
            </a:r>
          </a:p>
          <a:p>
            <a:pPr lvl="2" algn="l">
              <a:buFont typeface="Arial" pitchFamily="34" charset="0"/>
              <a:buChar char="•"/>
            </a:pPr>
            <a:r>
              <a:rPr lang="en-US" dirty="0"/>
              <a:t> Garrison commander’s typically suspend PX privileges</a:t>
            </a:r>
          </a:p>
          <a:p>
            <a:pPr lvl="2" algn="l"/>
            <a:endParaRPr lang="en-US" dirty="0"/>
          </a:p>
          <a:p>
            <a:pPr algn="l">
              <a:buFont typeface="Arial" pitchFamily="34" charset="0"/>
              <a:buChar char="•"/>
            </a:pPr>
            <a:endParaRPr lang="en-US" dirty="0"/>
          </a:p>
          <a:p>
            <a:pPr algn="l"/>
            <a:endParaRPr lang="en-US" dirty="0">
              <a:solidFill>
                <a:schemeClr val="tx1"/>
              </a:solidFill>
            </a:endParaRPr>
          </a:p>
          <a:p>
            <a:pPr algn="l"/>
            <a:endParaRPr lang="en-US" dirty="0"/>
          </a:p>
        </p:txBody>
      </p:sp>
      <p:sp>
        <p:nvSpPr>
          <p:cNvPr id="2" name="Title 1"/>
          <p:cNvSpPr>
            <a:spLocks noGrp="1"/>
          </p:cNvSpPr>
          <p:nvPr>
            <p:ph type="title"/>
          </p:nvPr>
        </p:nvSpPr>
        <p:spPr>
          <a:xfrm>
            <a:off x="762000" y="228600"/>
            <a:ext cx="7772400" cy="1470025"/>
          </a:xfrm>
        </p:spPr>
        <p:txBody>
          <a:bodyPr/>
          <a:lstStyle/>
          <a:p>
            <a:r>
              <a:rPr lang="en-US" dirty="0">
                <a:latin typeface="+mj-lt"/>
              </a:rPr>
              <a:t>Who</a:t>
            </a:r>
          </a:p>
        </p:txBody>
      </p:sp>
      <p:sp>
        <p:nvSpPr>
          <p:cNvPr id="4" name="TextBox 3">
            <a:extLst>
              <a:ext uri="{FF2B5EF4-FFF2-40B4-BE49-F238E27FC236}">
                <a16:creationId xmlns:a16="http://schemas.microsoft.com/office/drawing/2014/main" id="{93DA9774-B034-443A-B8DB-A0ED3CB67860}"/>
              </a:ext>
            </a:extLst>
          </p:cNvPr>
          <p:cNvSpPr txBox="1"/>
          <p:nvPr/>
        </p:nvSpPr>
        <p:spPr>
          <a:xfrm>
            <a:off x="2895600" y="5638800"/>
            <a:ext cx="1676400" cy="553998"/>
          </a:xfrm>
          <a:prstGeom prst="rect">
            <a:avLst/>
          </a:prstGeom>
          <a:noFill/>
        </p:spPr>
        <p:txBody>
          <a:bodyPr wrap="square" rtlCol="0">
            <a:spAutoFit/>
          </a:bodyPr>
          <a:lstStyle/>
          <a:p>
            <a:r>
              <a:rPr lang="en-US" sz="1200" dirty="0">
                <a:solidFill>
                  <a:schemeClr val="tx1">
                    <a:lumMod val="65000"/>
                    <a:lumOff val="35000"/>
                  </a:schemeClr>
                </a:solidFill>
              </a:rPr>
              <a:t>Notes: Exceptions apply</a:t>
            </a:r>
          </a:p>
          <a:p>
            <a:r>
              <a:rPr lang="en-US" dirty="0">
                <a:solidFill>
                  <a:schemeClr val="tx1">
                    <a:lumMod val="65000"/>
                    <a:lumOff val="35000"/>
                  </a:schemeClr>
                </a:solidFill>
              </a:rPr>
              <a:t> </a:t>
            </a:r>
          </a:p>
        </p:txBody>
      </p:sp>
    </p:spTree>
    <p:extLst>
      <p:ext uri="{BB962C8B-B14F-4D97-AF65-F5344CB8AC3E}">
        <p14:creationId xmlns:p14="http://schemas.microsoft.com/office/powerpoint/2010/main" val="2148482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D6A5A-C4B9-46EF-A2F9-BF81257360D6}"/>
              </a:ext>
            </a:extLst>
          </p:cNvPr>
          <p:cNvSpPr>
            <a:spLocks noGrp="1"/>
          </p:cNvSpPr>
          <p:nvPr>
            <p:ph type="title"/>
          </p:nvPr>
        </p:nvSpPr>
        <p:spPr/>
        <p:txBody>
          <a:bodyPr>
            <a:normAutofit/>
          </a:bodyPr>
          <a:lstStyle/>
          <a:p>
            <a:r>
              <a:rPr lang="en-US" dirty="0"/>
              <a:t>Privileges</a:t>
            </a:r>
          </a:p>
        </p:txBody>
      </p:sp>
      <p:sp>
        <p:nvSpPr>
          <p:cNvPr id="3" name="Content Placeholder 2">
            <a:extLst>
              <a:ext uri="{FF2B5EF4-FFF2-40B4-BE49-F238E27FC236}">
                <a16:creationId xmlns:a16="http://schemas.microsoft.com/office/drawing/2014/main" id="{AFAA0E20-2F3A-4B8D-8252-53F4D7B94D36}"/>
              </a:ext>
            </a:extLst>
          </p:cNvPr>
          <p:cNvSpPr>
            <a:spLocks noGrp="1"/>
          </p:cNvSpPr>
          <p:nvPr>
            <p:ph sz="half" idx="1"/>
          </p:nvPr>
        </p:nvSpPr>
        <p:spPr/>
        <p:txBody>
          <a:bodyPr/>
          <a:lstStyle/>
          <a:p>
            <a:r>
              <a:rPr lang="en-US" dirty="0"/>
              <a:t>Pass</a:t>
            </a:r>
          </a:p>
          <a:p>
            <a:r>
              <a:rPr lang="en-US" dirty="0"/>
              <a:t>Civilian Clothing</a:t>
            </a:r>
          </a:p>
          <a:p>
            <a:r>
              <a:rPr lang="en-US" dirty="0"/>
              <a:t>Personal Property</a:t>
            </a:r>
          </a:p>
          <a:p>
            <a:r>
              <a:rPr lang="en-US" dirty="0"/>
              <a:t>Driving</a:t>
            </a:r>
          </a:p>
          <a:p>
            <a:r>
              <a:rPr lang="en-US" dirty="0"/>
              <a:t>PX</a:t>
            </a:r>
          </a:p>
          <a:p>
            <a:r>
              <a:rPr lang="en-US" dirty="0"/>
              <a:t>Commissary</a:t>
            </a:r>
          </a:p>
          <a:p>
            <a:r>
              <a:rPr lang="en-US" dirty="0"/>
              <a:t>Alcohol</a:t>
            </a:r>
          </a:p>
          <a:p>
            <a:endParaRPr lang="en-US" dirty="0"/>
          </a:p>
        </p:txBody>
      </p:sp>
      <p:sp>
        <p:nvSpPr>
          <p:cNvPr id="4" name="Content Placeholder 3">
            <a:extLst>
              <a:ext uri="{FF2B5EF4-FFF2-40B4-BE49-F238E27FC236}">
                <a16:creationId xmlns:a16="http://schemas.microsoft.com/office/drawing/2014/main" id="{BC995714-4424-45E6-8F52-BE4CE4A4E245}"/>
              </a:ext>
            </a:extLst>
          </p:cNvPr>
          <p:cNvSpPr>
            <a:spLocks noGrp="1"/>
          </p:cNvSpPr>
          <p:nvPr>
            <p:ph sz="half" idx="2"/>
          </p:nvPr>
        </p:nvSpPr>
        <p:spPr/>
        <p:txBody>
          <a:bodyPr/>
          <a:lstStyle/>
          <a:p>
            <a:r>
              <a:rPr lang="en-US" dirty="0"/>
              <a:t>MWR</a:t>
            </a:r>
          </a:p>
          <a:p>
            <a:r>
              <a:rPr lang="en-US" dirty="0"/>
              <a:t>Off Post Living</a:t>
            </a:r>
          </a:p>
          <a:p>
            <a:r>
              <a:rPr lang="en-US" dirty="0"/>
              <a:t>Visitation</a:t>
            </a:r>
          </a:p>
          <a:p>
            <a:r>
              <a:rPr lang="en-US" dirty="0"/>
              <a:t>Tobacco</a:t>
            </a:r>
          </a:p>
          <a:p>
            <a:r>
              <a:rPr lang="en-US" dirty="0"/>
              <a:t>Weapons</a:t>
            </a:r>
          </a:p>
          <a:p>
            <a:r>
              <a:rPr lang="en-US" dirty="0"/>
              <a:t>Off Duty Employment</a:t>
            </a:r>
          </a:p>
          <a:p>
            <a:r>
              <a:rPr lang="en-US" dirty="0"/>
              <a:t>Unit Sports</a:t>
            </a:r>
          </a:p>
        </p:txBody>
      </p:sp>
      <p:sp>
        <p:nvSpPr>
          <p:cNvPr id="5" name="TextBox 4">
            <a:extLst>
              <a:ext uri="{FF2B5EF4-FFF2-40B4-BE49-F238E27FC236}">
                <a16:creationId xmlns:a16="http://schemas.microsoft.com/office/drawing/2014/main" id="{50A7B4C9-4C46-47CE-8081-0CA74DB6C79E}"/>
              </a:ext>
            </a:extLst>
          </p:cNvPr>
          <p:cNvSpPr txBox="1"/>
          <p:nvPr/>
        </p:nvSpPr>
        <p:spPr>
          <a:xfrm>
            <a:off x="2362200" y="5415280"/>
            <a:ext cx="6096000" cy="369332"/>
          </a:xfrm>
          <a:prstGeom prst="rect">
            <a:avLst/>
          </a:prstGeom>
          <a:noFill/>
        </p:spPr>
        <p:txBody>
          <a:bodyPr wrap="square" rtlCol="0">
            <a:spAutoFit/>
          </a:bodyPr>
          <a:lstStyle/>
          <a:p>
            <a:r>
              <a:rPr lang="en-US" b="1" dirty="0">
                <a:solidFill>
                  <a:srgbClr val="FF0000"/>
                </a:solidFill>
              </a:rPr>
              <a:t>One of the most under utilized leadership tool</a:t>
            </a:r>
          </a:p>
        </p:txBody>
      </p:sp>
    </p:spTree>
    <p:extLst>
      <p:ext uri="{BB962C8B-B14F-4D97-AF65-F5344CB8AC3E}">
        <p14:creationId xmlns:p14="http://schemas.microsoft.com/office/powerpoint/2010/main" val="332287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 calcmode="lin" valueType="num">
                                      <p:cBhvr additive="base">
                                        <p:cTn id="5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2" end="2"/>
                                            </p:txEl>
                                          </p:spTgt>
                                        </p:tgtEl>
                                        <p:attrNameLst>
                                          <p:attrName>style.visibility</p:attrName>
                                        </p:attrNameLst>
                                      </p:cBhvr>
                                      <p:to>
                                        <p:strVal val="visible"/>
                                      </p:to>
                                    </p:set>
                                    <p:anim calcmode="lin" valueType="num">
                                      <p:cBhvr additive="base">
                                        <p:cTn id="6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 calcmode="lin" valueType="num">
                                      <p:cBhvr additive="base">
                                        <p:cTn id="6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xEl>
                                              <p:pRg st="4" end="4"/>
                                            </p:txEl>
                                          </p:spTgt>
                                        </p:tgtEl>
                                        <p:attrNameLst>
                                          <p:attrName>style.visibility</p:attrName>
                                        </p:attrNameLst>
                                      </p:cBhvr>
                                      <p:to>
                                        <p:strVal val="visible"/>
                                      </p:to>
                                    </p:set>
                                    <p:anim calcmode="lin" valueType="num">
                                      <p:cBhvr additive="base">
                                        <p:cTn id="7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txEl>
                                              <p:pRg st="5" end="5"/>
                                            </p:txEl>
                                          </p:spTgt>
                                        </p:tgtEl>
                                        <p:attrNameLst>
                                          <p:attrName>style.visibility</p:attrName>
                                        </p:attrNameLst>
                                      </p:cBhvr>
                                      <p:to>
                                        <p:strVal val="visible"/>
                                      </p:to>
                                    </p:set>
                                    <p:anim calcmode="lin" valueType="num">
                                      <p:cBhvr additive="base">
                                        <p:cTn id="7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
                                            <p:txEl>
                                              <p:pRg st="6" end="6"/>
                                            </p:txEl>
                                          </p:spTgt>
                                        </p:tgtEl>
                                        <p:attrNameLst>
                                          <p:attrName>style.visibility</p:attrName>
                                        </p:attrNameLst>
                                      </p:cBhvr>
                                      <p:to>
                                        <p:strVal val="visible"/>
                                      </p:to>
                                    </p:set>
                                    <p:anim calcmode="lin" valueType="num">
                                      <p:cBhvr additive="base">
                                        <p:cTn id="8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1470025"/>
          </a:xfrm>
        </p:spPr>
        <p:txBody>
          <a:bodyPr>
            <a:normAutofit/>
          </a:bodyPr>
          <a:lstStyle/>
          <a:p>
            <a:r>
              <a:rPr lang="en-US" dirty="0">
                <a:latin typeface="+mj-lt"/>
              </a:rPr>
              <a:t>Examples</a:t>
            </a:r>
          </a:p>
        </p:txBody>
      </p:sp>
      <p:sp>
        <p:nvSpPr>
          <p:cNvPr id="3" name="TextBox 2">
            <a:extLst>
              <a:ext uri="{FF2B5EF4-FFF2-40B4-BE49-F238E27FC236}">
                <a16:creationId xmlns:a16="http://schemas.microsoft.com/office/drawing/2014/main" id="{A61212CF-63FC-450B-A957-F95036301278}"/>
              </a:ext>
            </a:extLst>
          </p:cNvPr>
          <p:cNvSpPr txBox="1"/>
          <p:nvPr/>
        </p:nvSpPr>
        <p:spPr>
          <a:xfrm>
            <a:off x="2362200" y="5562600"/>
            <a:ext cx="7086600" cy="369332"/>
          </a:xfrm>
          <a:prstGeom prst="rect">
            <a:avLst/>
          </a:prstGeom>
          <a:noFill/>
        </p:spPr>
        <p:txBody>
          <a:bodyPr wrap="square" rtlCol="0">
            <a:spAutoFit/>
          </a:bodyPr>
          <a:lstStyle/>
          <a:p>
            <a:r>
              <a:rPr lang="en-US" b="1" dirty="0">
                <a:solidFill>
                  <a:srgbClr val="FF0000"/>
                </a:solidFill>
              </a:rPr>
              <a:t>Soldiers understand lose of time and pay</a:t>
            </a:r>
          </a:p>
        </p:txBody>
      </p:sp>
      <p:sp>
        <p:nvSpPr>
          <p:cNvPr id="4" name="TextBox 3">
            <a:extLst>
              <a:ext uri="{FF2B5EF4-FFF2-40B4-BE49-F238E27FC236}">
                <a16:creationId xmlns:a16="http://schemas.microsoft.com/office/drawing/2014/main" id="{DB8ACE5A-B67B-4C12-8504-95EB7DCD868E}"/>
              </a:ext>
            </a:extLst>
          </p:cNvPr>
          <p:cNvSpPr txBox="1"/>
          <p:nvPr/>
        </p:nvSpPr>
        <p:spPr>
          <a:xfrm>
            <a:off x="990600" y="1524000"/>
            <a:ext cx="7620000"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FF0000"/>
                </a:solidFill>
              </a:rPr>
              <a:t>Pass:</a:t>
            </a:r>
            <a:r>
              <a:rPr lang="en-US" sz="2400" dirty="0"/>
              <a:t> Soldier consistently late for work</a:t>
            </a:r>
          </a:p>
          <a:p>
            <a:endParaRPr lang="en-US" sz="2400" dirty="0"/>
          </a:p>
          <a:p>
            <a:pPr marL="285750" indent="-285750">
              <a:buFont typeface="Arial" panose="020B0604020202020204" pitchFamily="34" charset="0"/>
              <a:buChar char="•"/>
            </a:pPr>
            <a:r>
              <a:rPr lang="en-US" sz="2400" dirty="0">
                <a:solidFill>
                  <a:srgbClr val="FF0000"/>
                </a:solidFill>
              </a:rPr>
              <a:t>Civilian Clothing</a:t>
            </a:r>
            <a:r>
              <a:rPr lang="en-US" sz="2400" dirty="0"/>
              <a:t>: Improper wear of the military uniform</a:t>
            </a:r>
          </a:p>
          <a:p>
            <a:endParaRPr lang="en-US" sz="2400" dirty="0"/>
          </a:p>
          <a:p>
            <a:pPr marL="285750" indent="-285750">
              <a:buFont typeface="Arial" panose="020B0604020202020204" pitchFamily="34" charset="0"/>
              <a:buChar char="•"/>
            </a:pPr>
            <a:r>
              <a:rPr lang="en-US" sz="2400" dirty="0">
                <a:solidFill>
                  <a:srgbClr val="FF0000"/>
                </a:solidFill>
              </a:rPr>
              <a:t>Personal Property</a:t>
            </a:r>
            <a:r>
              <a:rPr lang="en-US" sz="2400" dirty="0"/>
              <a:t>: Play stereo loudly, order not to use, cannot take</a:t>
            </a:r>
          </a:p>
          <a:p>
            <a:endParaRPr lang="en-US" sz="2400" dirty="0"/>
          </a:p>
          <a:p>
            <a:pPr marL="285750" indent="-285750">
              <a:buFont typeface="Arial" panose="020B0604020202020204" pitchFamily="34" charset="0"/>
              <a:buChar char="•"/>
            </a:pPr>
            <a:r>
              <a:rPr lang="en-US" sz="2400" dirty="0">
                <a:solidFill>
                  <a:srgbClr val="FF0000"/>
                </a:solidFill>
              </a:rPr>
              <a:t>Driving:</a:t>
            </a:r>
            <a:r>
              <a:rPr lang="en-US" sz="2400" dirty="0"/>
              <a:t> DUI, too many tickets, not wearing seatbelt</a:t>
            </a:r>
          </a:p>
          <a:p>
            <a:endParaRPr lang="en-US" sz="2400" dirty="0"/>
          </a:p>
          <a:p>
            <a:pPr marL="285750" indent="-285750">
              <a:buFont typeface="Arial" panose="020B0604020202020204" pitchFamily="34" charset="0"/>
              <a:buChar char="•"/>
            </a:pPr>
            <a:r>
              <a:rPr lang="en-US" sz="2400" dirty="0">
                <a:solidFill>
                  <a:srgbClr val="FF0000"/>
                </a:solidFill>
              </a:rPr>
              <a:t>Commissary/PX</a:t>
            </a:r>
            <a:r>
              <a:rPr lang="en-US" sz="2400" dirty="0"/>
              <a:t>: Shoplifting, abuse of store worker</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additive="base">
                                        <p:cTn id="3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1470025"/>
          </a:xfrm>
        </p:spPr>
        <p:txBody>
          <a:bodyPr>
            <a:normAutofit/>
          </a:bodyPr>
          <a:lstStyle/>
          <a:p>
            <a:r>
              <a:rPr lang="en-US" dirty="0">
                <a:latin typeface="+mj-lt"/>
              </a:rPr>
              <a:t>Examples</a:t>
            </a:r>
          </a:p>
        </p:txBody>
      </p:sp>
      <p:sp>
        <p:nvSpPr>
          <p:cNvPr id="6" name="TextBox 5"/>
          <p:cNvSpPr txBox="1"/>
          <p:nvPr/>
        </p:nvSpPr>
        <p:spPr>
          <a:xfrm>
            <a:off x="495300" y="1524000"/>
            <a:ext cx="8458200" cy="4339650"/>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FF0000"/>
                </a:solidFill>
              </a:rPr>
              <a:t>Off Post Living</a:t>
            </a:r>
            <a:r>
              <a:rPr lang="en-US" sz="2400" dirty="0"/>
              <a:t>: Late for work, domestic violence</a:t>
            </a:r>
          </a:p>
          <a:p>
            <a:endParaRPr lang="en-US" sz="2400" dirty="0"/>
          </a:p>
          <a:p>
            <a:pPr marL="285750" indent="-285750">
              <a:buFont typeface="Arial" panose="020B0604020202020204" pitchFamily="34" charset="0"/>
              <a:buChar char="•"/>
            </a:pPr>
            <a:r>
              <a:rPr lang="en-US" sz="2400" dirty="0">
                <a:solidFill>
                  <a:srgbClr val="FF0000"/>
                </a:solidFill>
              </a:rPr>
              <a:t>Visitation</a:t>
            </a:r>
            <a:r>
              <a:rPr lang="en-US" sz="2400" dirty="0"/>
              <a:t>: Violation of unit visitation policy, allowing unauthorized person access to post and/or facility</a:t>
            </a:r>
          </a:p>
          <a:p>
            <a:endParaRPr lang="en-US" sz="2400" dirty="0"/>
          </a:p>
          <a:p>
            <a:pPr marL="285750" indent="-285750">
              <a:buFont typeface="Arial" panose="020B0604020202020204" pitchFamily="34" charset="0"/>
              <a:buChar char="•"/>
            </a:pPr>
            <a:r>
              <a:rPr lang="en-US" sz="2400" dirty="0">
                <a:solidFill>
                  <a:srgbClr val="FF0000"/>
                </a:solidFill>
              </a:rPr>
              <a:t>Tobacco</a:t>
            </a:r>
            <a:r>
              <a:rPr lang="en-US" sz="2400" dirty="0"/>
              <a:t>: Smoking in unauthorized areas, throwing or spitting tobacco products on the ground</a:t>
            </a:r>
          </a:p>
          <a:p>
            <a:endParaRPr lang="en-US" sz="2400" dirty="0"/>
          </a:p>
          <a:p>
            <a:pPr marL="285750" indent="-285750">
              <a:buFont typeface="Arial" panose="020B0604020202020204" pitchFamily="34" charset="0"/>
              <a:buChar char="•"/>
            </a:pPr>
            <a:r>
              <a:rPr lang="en-US" sz="2400" dirty="0">
                <a:solidFill>
                  <a:srgbClr val="FF0000"/>
                </a:solidFill>
              </a:rPr>
              <a:t>Weapons</a:t>
            </a:r>
            <a:r>
              <a:rPr lang="en-US" sz="2400" dirty="0"/>
              <a:t>: Violation of unit weapons policy, domestic violence</a:t>
            </a:r>
          </a:p>
          <a:p>
            <a:endParaRPr lang="en-US" sz="2400" dirty="0"/>
          </a:p>
          <a:p>
            <a:endParaRPr lang="en-US" dirty="0"/>
          </a:p>
          <a:p>
            <a:pPr marL="342900" indent="-342900">
              <a:buAutoNum type="arabicParenR"/>
            </a:pPr>
            <a:endParaRPr lang="en-US" dirty="0"/>
          </a:p>
        </p:txBody>
      </p:sp>
      <p:sp>
        <p:nvSpPr>
          <p:cNvPr id="3" name="TextBox 2">
            <a:extLst>
              <a:ext uri="{FF2B5EF4-FFF2-40B4-BE49-F238E27FC236}">
                <a16:creationId xmlns:a16="http://schemas.microsoft.com/office/drawing/2014/main" id="{B0371628-5AF5-48C4-8400-EE1ABC976A24}"/>
              </a:ext>
            </a:extLst>
          </p:cNvPr>
          <p:cNvSpPr txBox="1"/>
          <p:nvPr/>
        </p:nvSpPr>
        <p:spPr>
          <a:xfrm>
            <a:off x="2286000" y="5374640"/>
            <a:ext cx="7086600" cy="369332"/>
          </a:xfrm>
          <a:prstGeom prst="rect">
            <a:avLst/>
          </a:prstGeom>
          <a:noFill/>
        </p:spPr>
        <p:txBody>
          <a:bodyPr wrap="square" rtlCol="0">
            <a:spAutoFit/>
          </a:bodyPr>
          <a:lstStyle/>
          <a:p>
            <a:r>
              <a:rPr lang="en-US" b="1" dirty="0">
                <a:solidFill>
                  <a:srgbClr val="FF0000"/>
                </a:solidFill>
              </a:rPr>
              <a:t>Almost everything can be related to a privilege</a:t>
            </a:r>
          </a:p>
        </p:txBody>
      </p:sp>
    </p:spTree>
    <p:extLst>
      <p:ext uri="{BB962C8B-B14F-4D97-AF65-F5344CB8AC3E}">
        <p14:creationId xmlns:p14="http://schemas.microsoft.com/office/powerpoint/2010/main" val="1577256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additive="base">
                                        <p:cTn id="3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1470025"/>
          </a:xfrm>
        </p:spPr>
        <p:txBody>
          <a:bodyPr>
            <a:normAutofit/>
          </a:bodyPr>
          <a:lstStyle/>
          <a:p>
            <a:r>
              <a:rPr lang="en-US" dirty="0">
                <a:latin typeface="+mj-lt"/>
              </a:rPr>
              <a:t>Examples</a:t>
            </a:r>
          </a:p>
        </p:txBody>
      </p:sp>
      <p:sp>
        <p:nvSpPr>
          <p:cNvPr id="6" name="TextBox 5"/>
          <p:cNvSpPr txBox="1"/>
          <p:nvPr/>
        </p:nvSpPr>
        <p:spPr>
          <a:xfrm>
            <a:off x="675640" y="1828800"/>
            <a:ext cx="8458200" cy="4616648"/>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FF0000"/>
                </a:solidFill>
              </a:rPr>
              <a:t>Off Duty Employment</a:t>
            </a:r>
            <a:r>
              <a:rPr lang="en-US" sz="2400" dirty="0"/>
              <a:t>: conflict of interest, late to work</a:t>
            </a:r>
          </a:p>
          <a:p>
            <a:endParaRPr lang="en-US" sz="2400" dirty="0"/>
          </a:p>
          <a:p>
            <a:pPr marL="285750" indent="-285750">
              <a:buFont typeface="Arial" panose="020B0604020202020204" pitchFamily="34" charset="0"/>
              <a:buChar char="•"/>
            </a:pPr>
            <a:r>
              <a:rPr lang="en-US" sz="2400" dirty="0">
                <a:solidFill>
                  <a:srgbClr val="FF0000"/>
                </a:solidFill>
              </a:rPr>
              <a:t>Unit Sports</a:t>
            </a:r>
            <a:r>
              <a:rPr lang="en-US" sz="2400" dirty="0"/>
              <a:t>: Abuse of MWR privileges, PT failure</a:t>
            </a:r>
          </a:p>
          <a:p>
            <a:endParaRPr lang="en-US" sz="2400" dirty="0"/>
          </a:p>
          <a:p>
            <a:pPr marL="285750" indent="-285750">
              <a:buFont typeface="Arial" panose="020B0604020202020204" pitchFamily="34" charset="0"/>
              <a:buChar char="•"/>
            </a:pPr>
            <a:r>
              <a:rPr lang="en-US" sz="2400" dirty="0">
                <a:solidFill>
                  <a:srgbClr val="FF0000"/>
                </a:solidFill>
              </a:rPr>
              <a:t>Alcohol</a:t>
            </a:r>
            <a:r>
              <a:rPr lang="en-US" sz="2400" dirty="0"/>
              <a:t>: supplying alcohol to underage Soldier, drunk, violation of unit alcohol policy</a:t>
            </a:r>
          </a:p>
          <a:p>
            <a:endParaRPr lang="en-US" sz="2400" dirty="0"/>
          </a:p>
          <a:p>
            <a:pPr marL="285750" indent="-285750">
              <a:buFont typeface="Arial" panose="020B0604020202020204" pitchFamily="34" charset="0"/>
              <a:buChar char="•"/>
            </a:pPr>
            <a:r>
              <a:rPr lang="en-US" sz="2400" dirty="0">
                <a:solidFill>
                  <a:srgbClr val="FF0000"/>
                </a:solidFill>
              </a:rPr>
              <a:t>MWR</a:t>
            </a:r>
            <a:r>
              <a:rPr lang="en-US" sz="2400" dirty="0"/>
              <a:t>: Abuse of MWR equipment, abuse of MWR personnel</a:t>
            </a:r>
          </a:p>
          <a:p>
            <a:pPr marL="285750" indent="-285750">
              <a:buFont typeface="Arial" panose="020B0604020202020204" pitchFamily="34" charset="0"/>
              <a:buChar char="•"/>
            </a:pPr>
            <a:endParaRPr lang="en-US" sz="2400" dirty="0"/>
          </a:p>
          <a:p>
            <a:pPr marL="742950" lvl="1" indent="-285750">
              <a:buFont typeface="Arial" panose="020B0604020202020204" pitchFamily="34" charset="0"/>
              <a:buChar char="•"/>
            </a:pPr>
            <a:endParaRPr lang="en-US" dirty="0"/>
          </a:p>
          <a:p>
            <a:endParaRPr lang="en-US" sz="2400" dirty="0"/>
          </a:p>
          <a:p>
            <a:endParaRPr lang="en-US" dirty="0"/>
          </a:p>
          <a:p>
            <a:pPr marL="342900" indent="-342900">
              <a:buAutoNum type="arabicParenR"/>
            </a:pPr>
            <a:endParaRPr lang="en-US" dirty="0"/>
          </a:p>
        </p:txBody>
      </p:sp>
    </p:spTree>
    <p:extLst>
      <p:ext uri="{BB962C8B-B14F-4D97-AF65-F5344CB8AC3E}">
        <p14:creationId xmlns:p14="http://schemas.microsoft.com/office/powerpoint/2010/main" val="14071215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D7592B1-BBCA-4ACB-AC7B-D830B686E1E8}"/>
              </a:ext>
            </a:extLst>
          </p:cNvPr>
          <p:cNvSpPr>
            <a:spLocks noGrp="1"/>
          </p:cNvSpPr>
          <p:nvPr>
            <p:ph type="subTitle" idx="1"/>
          </p:nvPr>
        </p:nvSpPr>
        <p:spPr>
          <a:xfrm>
            <a:off x="304800" y="1473518"/>
            <a:ext cx="8382000" cy="4089082"/>
          </a:xfrm>
        </p:spPr>
        <p:txBody>
          <a:bodyPr>
            <a:normAutofit/>
          </a:bodyPr>
          <a:lstStyle/>
          <a:p>
            <a:pPr marL="457200" indent="-457200" algn="l">
              <a:buFont typeface="Arial" panose="020B0604020202020204" pitchFamily="34" charset="0"/>
              <a:buChar char="•"/>
            </a:pPr>
            <a:r>
              <a:rPr lang="en-US" dirty="0"/>
              <a:t>Throughout the process treat Soldier with dignity and respect</a:t>
            </a:r>
          </a:p>
          <a:p>
            <a:pPr marL="457200" indent="-457200" algn="l">
              <a:buFont typeface="Arial" panose="020B0604020202020204" pitchFamily="34" charset="0"/>
              <a:buChar char="•"/>
            </a:pPr>
            <a:r>
              <a:rPr lang="en-US" dirty="0"/>
              <a:t>Use it as a teaching, coaching, and mentoring event</a:t>
            </a:r>
          </a:p>
          <a:p>
            <a:pPr marL="457200" indent="-457200" algn="l">
              <a:buFont typeface="Arial" panose="020B0604020202020204" pitchFamily="34" charset="0"/>
              <a:buChar char="•"/>
            </a:pPr>
            <a:r>
              <a:rPr lang="en-US" dirty="0"/>
              <a:t>Once the deficiency is corrected restore the privilege</a:t>
            </a:r>
          </a:p>
          <a:p>
            <a:pPr marL="457200" indent="-457200" algn="l">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034B28F9-0517-411F-91CC-BD1BCD1A17DF}"/>
              </a:ext>
            </a:extLst>
          </p:cNvPr>
          <p:cNvSpPr>
            <a:spLocks noGrp="1"/>
          </p:cNvSpPr>
          <p:nvPr>
            <p:ph type="title"/>
          </p:nvPr>
        </p:nvSpPr>
        <p:spPr/>
        <p:txBody>
          <a:bodyPr/>
          <a:lstStyle/>
          <a:p>
            <a:r>
              <a:rPr lang="en-US" dirty="0"/>
              <a:t>Dignity and Respect</a:t>
            </a:r>
          </a:p>
        </p:txBody>
      </p:sp>
    </p:spTree>
    <p:extLst>
      <p:ext uri="{BB962C8B-B14F-4D97-AF65-F5344CB8AC3E}">
        <p14:creationId xmlns:p14="http://schemas.microsoft.com/office/powerpoint/2010/main" val="18187482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Theme1">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Custom 1">
      <a:majorFont>
        <a:latin typeface="Franklin Gothic Demi Cond"/>
        <a:ea typeface=""/>
        <a:cs typeface=""/>
      </a:majorFont>
      <a:minorFont>
        <a:latin typeface="Franklin Gothic Medium C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45797832-90FA-466D-B171-151711E15291}" vid="{28D1C817-BCDE-42C1-B6A2-E154D2DC27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1852</TotalTime>
  <Words>819</Words>
  <Application>Microsoft Office PowerPoint</Application>
  <PresentationFormat>On-screen Show (4:3)</PresentationFormat>
  <Paragraphs>116</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 Gothic Demi Cond</vt:lpstr>
      <vt:lpstr>Franklin Gothic Medium Cond</vt:lpstr>
      <vt:lpstr>Theme1</vt:lpstr>
      <vt:lpstr>PowerPoint Presentation</vt:lpstr>
      <vt:lpstr>References</vt:lpstr>
      <vt:lpstr>Use it</vt:lpstr>
      <vt:lpstr>Who</vt:lpstr>
      <vt:lpstr>Privileges</vt:lpstr>
      <vt:lpstr>Examples</vt:lpstr>
      <vt:lpstr>Examples</vt:lpstr>
      <vt:lpstr>Examples</vt:lpstr>
      <vt:lpstr>Dignity and Respect</vt:lpstr>
      <vt:lpstr>Summary</vt:lpstr>
      <vt:lpstr>FOLLOW US ON FACEBOOK @ ASKTOP  &amp; @MENTOR MILILTARY  YOUTUBE CHANNEL - MENTOR MILITARY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Employees</dc:creator>
  <cp:lastModifiedBy>mark gerecht</cp:lastModifiedBy>
  <cp:revision>92</cp:revision>
  <dcterms:created xsi:type="dcterms:W3CDTF">2010-10-14T20:16:39Z</dcterms:created>
  <dcterms:modified xsi:type="dcterms:W3CDTF">2020-07-23T19:44:49Z</dcterms:modified>
</cp:coreProperties>
</file>